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15"/>
  </p:handoutMasterIdLst>
  <p:sldIdLst>
    <p:sldId id="468" r:id="rId3"/>
    <p:sldId id="503" r:id="rId5"/>
    <p:sldId id="499" r:id="rId6"/>
    <p:sldId id="504" r:id="rId7"/>
    <p:sldId id="502" r:id="rId8"/>
    <p:sldId id="508" r:id="rId9"/>
    <p:sldId id="510" r:id="rId10"/>
    <p:sldId id="512" r:id="rId11"/>
    <p:sldId id="514" r:id="rId12"/>
    <p:sldId id="505"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369"/>
  </p:normalViewPr>
  <p:slideViewPr>
    <p:cSldViewPr snapToGrid="0">
      <p:cViewPr varScale="1">
        <p:scale>
          <a:sx n="54" d="100"/>
          <a:sy n="54" d="100"/>
        </p:scale>
        <p:origin x="1148"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fld>
            <a:endParaRPr lang="es-CO"/>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fld>
            <a:endParaRPr lang="es-C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fld>
            <a:endParaRPr lang="es-CO"/>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fld>
            <a:endParaRPr lang="es-CO"/>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hasCustomPrompt="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hasCustomPrompt="1"/>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endParaRPr lang="es-ES"/>
          </a:p>
        </p:txBody>
      </p:sp>
      <p:sp>
        <p:nvSpPr>
          <p:cNvPr id="5" name="Date Placeholder 4"/>
          <p:cNvSpPr>
            <a:spLocks noGrp="1"/>
          </p:cNvSpPr>
          <p:nvPr>
            <p:ph type="dt" sz="half" idx="10"/>
          </p:nvPr>
        </p:nvSpPr>
        <p:spPr/>
        <p:txBody>
          <a:bodyPr/>
          <a:lstStyle/>
          <a:p>
            <a:fld id="{BD986248-06F7-A441-A47A-264EBD310E11}" type="datetimeFigureOut">
              <a:rPr lang="es-CO" smtClean="0"/>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hasCustomPrompt="1"/>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endParaRPr lang="es-ES"/>
          </a:p>
        </p:txBody>
      </p:sp>
      <p:sp>
        <p:nvSpPr>
          <p:cNvPr id="5" name="Date Placeholder 4"/>
          <p:cNvSpPr>
            <a:spLocks noGrp="1"/>
          </p:cNvSpPr>
          <p:nvPr>
            <p:ph type="dt" sz="half" idx="10"/>
          </p:nvPr>
        </p:nvSpPr>
        <p:spPr/>
        <p:txBody>
          <a:bodyPr/>
          <a:lstStyle/>
          <a:p>
            <a:fld id="{BD986248-06F7-A441-A47A-264EBD310E11}" type="datetimeFigureOut">
              <a:rPr lang="es-CO" smtClean="0"/>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fld>
            <a:endParaRPr lang="es-C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hasCustomPrompt="1"/>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endParaRPr lang="es-ES"/>
          </a:p>
        </p:txBody>
      </p:sp>
      <p:sp>
        <p:nvSpPr>
          <p:cNvPr id="4" name="Text Placeholder 3"/>
          <p:cNvSpPr>
            <a:spLocks noGrp="1"/>
          </p:cNvSpPr>
          <p:nvPr>
            <p:ph type="body" sz="half" idx="2" hasCustomPrompt="1"/>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endParaRPr lang="es-ES"/>
          </a:p>
        </p:txBody>
      </p:sp>
      <p:sp>
        <p:nvSpPr>
          <p:cNvPr id="5" name="Date Placeholder 4"/>
          <p:cNvSpPr>
            <a:spLocks noGrp="1"/>
          </p:cNvSpPr>
          <p:nvPr>
            <p:ph type="dt" sz="half" idx="10"/>
          </p:nvPr>
        </p:nvSpPr>
        <p:spPr/>
        <p:txBody>
          <a:bodyPr/>
          <a:lstStyle/>
          <a:p>
            <a:fld id="{BD986248-06F7-A441-A47A-264EBD310E11}" type="datetimeFigureOut">
              <a:rPr lang="es-CO" smtClean="0"/>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fld>
            <a:endParaRPr lang="es-CO"/>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hasCustomPrompt="1"/>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endParaRPr lang="es-ES"/>
          </a:p>
        </p:txBody>
      </p:sp>
      <p:sp>
        <p:nvSpPr>
          <p:cNvPr id="5" name="Date Placeholder 4"/>
          <p:cNvSpPr>
            <a:spLocks noGrp="1"/>
          </p:cNvSpPr>
          <p:nvPr>
            <p:ph type="dt" sz="half" idx="10"/>
          </p:nvPr>
        </p:nvSpPr>
        <p:spPr/>
        <p:txBody>
          <a:bodyPr/>
          <a:lstStyle/>
          <a:p>
            <a:fld id="{BD986248-06F7-A441-A47A-264EBD310E11}" type="datetimeFigureOut">
              <a:rPr lang="es-CO" smtClean="0"/>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fld>
            <a:endParaRPr lang="es-CO"/>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hasCustomPrompt="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endParaRPr lang="es-ES"/>
          </a:p>
        </p:txBody>
      </p:sp>
      <p:sp>
        <p:nvSpPr>
          <p:cNvPr id="8" name="Text Placeholder 3"/>
          <p:cNvSpPr>
            <a:spLocks noGrp="1"/>
          </p:cNvSpPr>
          <p:nvPr>
            <p:ph type="body" sz="half" idx="15" hasCustomPrompt="1"/>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endParaRPr lang="es-ES"/>
          </a:p>
        </p:txBody>
      </p:sp>
      <p:sp>
        <p:nvSpPr>
          <p:cNvPr id="9" name="Text Placeholder 4"/>
          <p:cNvSpPr>
            <a:spLocks noGrp="1"/>
          </p:cNvSpPr>
          <p:nvPr>
            <p:ph type="body" sz="quarter" idx="3" hasCustomPrompt="1"/>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endParaRPr lang="es-ES"/>
          </a:p>
        </p:txBody>
      </p:sp>
      <p:sp>
        <p:nvSpPr>
          <p:cNvPr id="10" name="Text Placeholder 3"/>
          <p:cNvSpPr>
            <a:spLocks noGrp="1"/>
          </p:cNvSpPr>
          <p:nvPr>
            <p:ph type="body" sz="half" idx="16" hasCustomPrompt="1"/>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endParaRPr lang="es-ES"/>
          </a:p>
        </p:txBody>
      </p:sp>
      <p:sp>
        <p:nvSpPr>
          <p:cNvPr id="11" name="Text Placeholder 4"/>
          <p:cNvSpPr>
            <a:spLocks noGrp="1"/>
          </p:cNvSpPr>
          <p:nvPr>
            <p:ph type="body" sz="quarter" idx="13" hasCustomPrompt="1"/>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endParaRPr lang="es-ES"/>
          </a:p>
        </p:txBody>
      </p:sp>
      <p:sp>
        <p:nvSpPr>
          <p:cNvPr id="12" name="Text Placeholder 3"/>
          <p:cNvSpPr>
            <a:spLocks noGrp="1"/>
          </p:cNvSpPr>
          <p:nvPr>
            <p:ph type="body" sz="half" idx="17" hasCustomPrompt="1"/>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endParaRPr lang="es-ES"/>
          </a:p>
        </p:txBody>
      </p:sp>
      <p:sp>
        <p:nvSpPr>
          <p:cNvPr id="3" name="Date Placeholder 2"/>
          <p:cNvSpPr>
            <a:spLocks noGrp="1"/>
          </p:cNvSpPr>
          <p:nvPr>
            <p:ph type="dt" sz="half" idx="10"/>
          </p:nvPr>
        </p:nvSpPr>
        <p:spPr/>
        <p:txBody>
          <a:bodyPr/>
          <a:lstStyle/>
          <a:p>
            <a:fld id="{BD986248-06F7-A441-A47A-264EBD310E11}" type="datetimeFigureOut">
              <a:rPr lang="es-CO" smtClean="0"/>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63E15DF6-230E-2E43-B847-68755106EC6D}" type="slidenum">
              <a:rPr lang="es-CO" smtClean="0"/>
            </a:fld>
            <a:endParaRPr lang="es-CO"/>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hasCustomPrompt="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endParaRPr lang="es-ES"/>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hasCustomPrompt="1"/>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endParaRPr lang="es-ES"/>
          </a:p>
        </p:txBody>
      </p:sp>
      <p:sp>
        <p:nvSpPr>
          <p:cNvPr id="22" name="Text Placeholder 4"/>
          <p:cNvSpPr>
            <a:spLocks noGrp="1"/>
          </p:cNvSpPr>
          <p:nvPr>
            <p:ph type="body" sz="quarter" idx="3" hasCustomPrompt="1"/>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endParaRPr lang="es-ES"/>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hasCustomPrompt="1"/>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endParaRPr lang="es-ES"/>
          </a:p>
        </p:txBody>
      </p:sp>
      <p:sp>
        <p:nvSpPr>
          <p:cNvPr id="25" name="Text Placeholder 4"/>
          <p:cNvSpPr>
            <a:spLocks noGrp="1"/>
          </p:cNvSpPr>
          <p:nvPr>
            <p:ph type="body" sz="quarter" idx="13" hasCustomPrompt="1"/>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endParaRPr lang="es-ES"/>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hasCustomPrompt="1"/>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endParaRPr lang="es-ES"/>
          </a:p>
        </p:txBody>
      </p:sp>
      <p:sp>
        <p:nvSpPr>
          <p:cNvPr id="3" name="Date Placeholder 2"/>
          <p:cNvSpPr>
            <a:spLocks noGrp="1"/>
          </p:cNvSpPr>
          <p:nvPr>
            <p:ph type="dt" sz="half" idx="10"/>
          </p:nvPr>
        </p:nvSpPr>
        <p:spPr/>
        <p:txBody>
          <a:bodyPr/>
          <a:lstStyle/>
          <a:p>
            <a:fld id="{BD986248-06F7-A441-A47A-264EBD310E11}" type="datetimeFigureOut">
              <a:rPr lang="es-CO" smtClean="0"/>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63E15DF6-230E-2E43-B847-68755106EC6D}" type="slidenum">
              <a:rPr lang="es-CO" smtClean="0"/>
            </a:fld>
            <a:endParaRPr lang="es-CO"/>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hasCustomPrompt="1"/>
          </p:nvPr>
        </p:nvSpPr>
        <p:spPr/>
        <p:txBody>
          <a:bodyPr vert="eaVert"/>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fld>
            <a:endParaRPr lang="es-CO"/>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hasCustomPrompt="1"/>
          </p:nvPr>
        </p:nvSpPr>
        <p:spPr>
          <a:xfrm>
            <a:off x="913794" y="609599"/>
            <a:ext cx="7658705" cy="5181601"/>
          </a:xfrm>
        </p:spPr>
        <p:txBody>
          <a:bodyPr vert="eaVert"/>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fld>
            <a:endParaRPr lang="es-CO"/>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stretch>
            <a:fillRect/>
          </a:stretch>
        </p:blipFill>
        <p:spPr>
          <a:xfrm>
            <a:off x="11027833" y="317431"/>
            <a:ext cx="811391" cy="79058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hasCustomPrompt="1"/>
          </p:nvPr>
        </p:nvSpPr>
        <p:spPr/>
        <p:txBody>
          <a:bodyPr/>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fld>
            <a:endParaRPr lang="es-CO"/>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BD986248-06F7-A441-A47A-264EBD310E11}" type="datetimeFigureOut">
              <a:rPr lang="es-CO" smtClean="0"/>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63E15DF6-230E-2E43-B847-68755106EC6D}" type="slidenum">
              <a:rPr lang="es-CO" smtClean="0"/>
            </a:fld>
            <a:endParaRPr lang="es-CO"/>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p:cNvPicPr>
            <a:picLocks noChangeAspect="1"/>
          </p:cNvPicPr>
          <p:nvPr userDrawn="1"/>
        </p:nvPicPr>
        <p:blipFill>
          <a:blip r:embed="rId2"/>
          <a:stretch>
            <a:fillRect/>
          </a:stretch>
        </p:blipFill>
        <p:spPr>
          <a:xfrm>
            <a:off x="0" y="0"/>
            <a:ext cx="12192000" cy="6858000"/>
          </a:xfrm>
          <a:prstGeom prst="rect">
            <a:avLst/>
          </a:prstGeom>
        </p:spPr>
      </p:pic>
      <p:pic>
        <p:nvPicPr>
          <p:cNvPr id="4" name="Imagen 3"/>
          <p:cNvPicPr>
            <a:picLocks noChangeAspect="1"/>
          </p:cNvPicPr>
          <p:nvPr userDrawn="1"/>
        </p:nvPicPr>
        <p:blipFill>
          <a:blip r:embed="rId3"/>
          <a:stretch>
            <a:fillRect/>
          </a:stretch>
        </p:blipFill>
        <p:spPr>
          <a:xfrm>
            <a:off x="11054859" y="303050"/>
            <a:ext cx="855785" cy="83398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a:t>Haga clic para modificar el estilo de título del patrón</a:t>
            </a:r>
            <a:endParaRPr lang="en-US" dirty="0"/>
          </a:p>
        </p:txBody>
      </p:sp>
      <p:sp>
        <p:nvSpPr>
          <p:cNvPr id="3" name="Text Placeholder 2"/>
          <p:cNvSpPr>
            <a:spLocks noGrp="1"/>
          </p:cNvSpPr>
          <p:nvPr>
            <p:ph type="body" idx="1" hasCustomPrompt="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endParaRPr lang="es-ES"/>
          </a:p>
        </p:txBody>
      </p:sp>
      <p:sp>
        <p:nvSpPr>
          <p:cNvPr id="4" name="Date Placeholder 3"/>
          <p:cNvSpPr>
            <a:spLocks noGrp="1"/>
          </p:cNvSpPr>
          <p:nvPr>
            <p:ph type="dt" sz="half" idx="10"/>
          </p:nvPr>
        </p:nvSpPr>
        <p:spPr/>
        <p:txBody>
          <a:bodyPr/>
          <a:lstStyle/>
          <a:p>
            <a:fld id="{BD986248-06F7-A441-A47A-264EBD310E11}" type="datetimeFigureOut">
              <a:rPr lang="es-CO" smtClean="0"/>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a:t>Haga clic para modificar el estilo de título del patrón</a:t>
            </a:r>
            <a:endParaRPr lang="en-US" dirty="0"/>
          </a:p>
        </p:txBody>
      </p:sp>
      <p:sp>
        <p:nvSpPr>
          <p:cNvPr id="3" name="Content Placeholder 2"/>
          <p:cNvSpPr>
            <a:spLocks noGrp="1"/>
          </p:cNvSpPr>
          <p:nvPr>
            <p:ph sz="half" idx="1" hasCustomPrompt="1"/>
          </p:nvPr>
        </p:nvSpPr>
        <p:spPr>
          <a:xfrm>
            <a:off x="913795" y="2088319"/>
            <a:ext cx="5106004" cy="3702881"/>
          </a:xfrm>
        </p:spPr>
        <p:txBody>
          <a:bodyPr/>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4" name="Content Placeholder 3"/>
          <p:cNvSpPr>
            <a:spLocks noGrp="1"/>
          </p:cNvSpPr>
          <p:nvPr>
            <p:ph sz="half" idx="2" hasCustomPrompt="1"/>
          </p:nvPr>
        </p:nvSpPr>
        <p:spPr>
          <a:xfrm>
            <a:off x="6173403" y="2088319"/>
            <a:ext cx="5094154" cy="3702881"/>
          </a:xfrm>
        </p:spPr>
        <p:txBody>
          <a:bodyPr/>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5" name="Date Placeholder 4"/>
          <p:cNvSpPr>
            <a:spLocks noGrp="1"/>
          </p:cNvSpPr>
          <p:nvPr>
            <p:ph type="dt" sz="half" idx="10"/>
          </p:nvPr>
        </p:nvSpPr>
        <p:spPr/>
        <p:txBody>
          <a:bodyPr/>
          <a:lstStyle/>
          <a:p>
            <a:fld id="{BD986248-06F7-A441-A47A-264EBD310E11}" type="datetimeFigureOut">
              <a:rPr lang="es-CO" smtClean="0"/>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hasCustomPrompt="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endParaRPr lang="es-ES"/>
          </a:p>
        </p:txBody>
      </p:sp>
      <p:sp>
        <p:nvSpPr>
          <p:cNvPr id="4" name="Content Placeholder 3"/>
          <p:cNvSpPr>
            <a:spLocks noGrp="1"/>
          </p:cNvSpPr>
          <p:nvPr>
            <p:ph sz="half" idx="2" hasCustomPrompt="1"/>
          </p:nvPr>
        </p:nvSpPr>
        <p:spPr>
          <a:xfrm>
            <a:off x="913795" y="2912232"/>
            <a:ext cx="5107208" cy="2878968"/>
          </a:xfrm>
        </p:spPr>
        <p:txBody>
          <a:bodyPr/>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5" name="Text Placeholder 4"/>
          <p:cNvSpPr>
            <a:spLocks noGrp="1"/>
          </p:cNvSpPr>
          <p:nvPr>
            <p:ph type="body" sz="quarter" idx="3" hasCustomPrompt="1"/>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endParaRPr lang="es-ES"/>
          </a:p>
        </p:txBody>
      </p:sp>
      <p:sp>
        <p:nvSpPr>
          <p:cNvPr id="6" name="Content Placeholder 5"/>
          <p:cNvSpPr>
            <a:spLocks noGrp="1"/>
          </p:cNvSpPr>
          <p:nvPr>
            <p:ph sz="quarter" idx="4" hasCustomPrompt="1"/>
          </p:nvPr>
        </p:nvSpPr>
        <p:spPr>
          <a:xfrm>
            <a:off x="6172200" y="2912232"/>
            <a:ext cx="5095357" cy="2878968"/>
          </a:xfrm>
        </p:spPr>
        <p:txBody>
          <a:bodyPr/>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7" name="Date Placeholder 6"/>
          <p:cNvSpPr>
            <a:spLocks noGrp="1"/>
          </p:cNvSpPr>
          <p:nvPr>
            <p:ph type="dt" sz="half" idx="10"/>
          </p:nvPr>
        </p:nvSpPr>
        <p:spPr/>
        <p:txBody>
          <a:bodyPr/>
          <a:lstStyle/>
          <a:p>
            <a:fld id="{BD986248-06F7-A441-A47A-264EBD310E11}" type="datetimeFigureOut">
              <a:rPr lang="es-CO" smtClean="0"/>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63E15DF6-230E-2E43-B847-68755106EC6D}" type="slidenum">
              <a:rPr lang="es-CO" smtClean="0"/>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D986248-06F7-A441-A47A-264EBD310E11}" type="datetimeFigureOut">
              <a:rPr lang="es-CO" smtClean="0"/>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63E15DF6-230E-2E43-B847-68755106EC6D}" type="slidenum">
              <a:rPr lang="es-CO" smtClean="0"/>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986248-06F7-A441-A47A-264EBD310E11}" type="datetimeFigureOut">
              <a:rPr lang="es-CO" smtClean="0"/>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63E15DF6-230E-2E43-B847-68755106EC6D}" type="slidenum">
              <a:rPr lang="es-CO" smtClean="0"/>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hasCustomPrompt="1"/>
          </p:nvPr>
        </p:nvSpPr>
        <p:spPr>
          <a:xfrm>
            <a:off x="5078064" y="609600"/>
            <a:ext cx="6189492" cy="5181600"/>
          </a:xfrm>
        </p:spPr>
        <p:txBody>
          <a:bodyPr anchor="ctr"/>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4" name="Text Placeholder 3"/>
          <p:cNvSpPr>
            <a:spLocks noGrp="1"/>
          </p:cNvSpPr>
          <p:nvPr>
            <p:ph type="body" sz="half" idx="2" hasCustomPrompt="1"/>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endParaRPr lang="es-ES"/>
          </a:p>
        </p:txBody>
      </p:sp>
      <p:sp>
        <p:nvSpPr>
          <p:cNvPr id="5" name="Date Placeholder 4"/>
          <p:cNvSpPr>
            <a:spLocks noGrp="1"/>
          </p:cNvSpPr>
          <p:nvPr>
            <p:ph type="dt" sz="half" idx="10"/>
          </p:nvPr>
        </p:nvSpPr>
        <p:spPr/>
        <p:txBody>
          <a:bodyPr/>
          <a:lstStyle/>
          <a:p>
            <a:fld id="{BD986248-06F7-A441-A47A-264EBD310E11}" type="datetimeFigureOut">
              <a:rPr lang="es-CO" smtClean="0"/>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hasCustomPrompt="1"/>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endParaRPr lang="es-ES"/>
          </a:p>
        </p:txBody>
      </p:sp>
      <p:sp>
        <p:nvSpPr>
          <p:cNvPr id="5" name="Date Placeholder 4"/>
          <p:cNvSpPr>
            <a:spLocks noGrp="1"/>
          </p:cNvSpPr>
          <p:nvPr>
            <p:ph type="dt" sz="half" idx="10"/>
          </p:nvPr>
        </p:nvSpPr>
        <p:spPr/>
        <p:txBody>
          <a:bodyPr/>
          <a:lstStyle/>
          <a:p>
            <a:fld id="{BD986248-06F7-A441-A47A-264EBD310E11}" type="datetimeFigureOut">
              <a:rPr lang="es-CO" smtClean="0"/>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D986248-06F7-A441-A47A-264EBD310E11}" type="datetimeFigureOut">
              <a:rPr lang="es-CO" smtClean="0"/>
            </a:fld>
            <a:endParaRPr lang="es-CO"/>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3E15DF6-230E-2E43-B847-68755106EC6D}" type="slidenum">
              <a:rPr lang="es-CO" smtClean="0"/>
            </a:fld>
            <a:endParaRPr lang="es-CO"/>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0.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8.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7.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923330"/>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SIREE</a:t>
            </a:r>
            <a:endParaRPr lang="es-ES" sz="4000" b="1" dirty="0">
              <a:solidFill>
                <a:schemeClr val="tx1">
                  <a:lumMod val="75000"/>
                  <a:lumOff val="25000"/>
                </a:schemeClr>
              </a:solidFill>
              <a:latin typeface="Work Sans" pitchFamily="2" charset="77"/>
            </a:endParaRPr>
          </a:p>
        </p:txBody>
      </p:sp>
      <p:pic>
        <p:nvPicPr>
          <p:cNvPr id="4" name="Imagen 3" descr="Diagrama&#10;&#10;Descripción generada automáticamente con confianza media"/>
          <p:cNvPicPr>
            <a:picLocks noChangeAspect="1"/>
          </p:cNvPicPr>
          <p:nvPr/>
        </p:nvPicPr>
        <p:blipFill>
          <a:blip r:embed="rId1"/>
          <a:stretch>
            <a:fillRect/>
          </a:stretch>
        </p:blipFill>
        <p:spPr>
          <a:xfrm>
            <a:off x="6096000" y="1282197"/>
            <a:ext cx="3524813" cy="346261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3966" y="16382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p:cNvSpPr txBox="1"/>
          <p:nvPr/>
        </p:nvSpPr>
        <p:spPr>
          <a:xfrm>
            <a:off x="1366063" y="1881018"/>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ES" sz="1400" dirty="0">
                <a:solidFill>
                  <a:schemeClr val="bg1"/>
                </a:solidFill>
                <a:latin typeface="Work Sans Light" pitchFamily="2" charset="77"/>
              </a:rPr>
              <a:t>Plan de Proyecto</a:t>
            </a:r>
            <a:endParaRPr lang="es-ES" sz="1400" dirty="0">
              <a:solidFill>
                <a:schemeClr val="bg1"/>
              </a:solidFill>
              <a:latin typeface="Work Sans Light" pitchFamily="2" charset="77"/>
            </a:endParaRPr>
          </a:p>
          <a:p>
            <a:pPr marL="171450" indent="-171450">
              <a:buFont typeface="Arial" panose="020B0604020202020204" pitchFamily="34" charset="0"/>
              <a:buChar char="•"/>
            </a:pPr>
            <a:r>
              <a:rPr lang="es-ES" sz="1400" dirty="0">
                <a:solidFill>
                  <a:schemeClr val="bg1"/>
                </a:solidFill>
                <a:latin typeface="Work Sans Light" pitchFamily="2" charset="77"/>
              </a:rPr>
              <a:t>Levantamiento de Información</a:t>
            </a:r>
            <a:endParaRPr lang="es-ES" sz="1400" dirty="0">
              <a:solidFill>
                <a:schemeClr val="bg1"/>
              </a:solidFill>
              <a:latin typeface="Work Sans Light" pitchFamily="2" charset="77"/>
            </a:endParaRPr>
          </a:p>
          <a:p>
            <a:pPr marL="171450" indent="-171450">
              <a:buFont typeface="Arial" panose="020B0604020202020204" pitchFamily="34" charset="0"/>
              <a:buChar char="•"/>
            </a:pPr>
            <a:r>
              <a:rPr lang="es-ES" sz="1400" dirty="0">
                <a:solidFill>
                  <a:schemeClr val="bg1"/>
                </a:solidFill>
                <a:latin typeface="Work Sans Light" pitchFamily="2" charset="77"/>
              </a:rPr>
              <a:t>Diagrama de Procesos</a:t>
            </a:r>
            <a:endParaRPr lang="es-ES" sz="1400" dirty="0">
              <a:solidFill>
                <a:schemeClr val="bg1"/>
              </a:solidFill>
              <a:latin typeface="Work Sans Light" pitchFamily="2" charset="77"/>
            </a:endParaRPr>
          </a:p>
          <a:p>
            <a:pPr marL="171450" indent="-171450">
              <a:buFont typeface="Arial" panose="020B0604020202020204" pitchFamily="34" charset="0"/>
              <a:buChar char="•"/>
            </a:pPr>
            <a:r>
              <a:rPr lang="es-ES" sz="1400" dirty="0">
                <a:solidFill>
                  <a:schemeClr val="bg1"/>
                </a:solidFill>
                <a:latin typeface="Work Sans Light" pitchFamily="2" charset="77"/>
              </a:rPr>
              <a:t>IEEE-830 o Historias de Usuario</a:t>
            </a:r>
            <a:endParaRPr lang="es-ES" sz="1400" dirty="0">
              <a:solidFill>
                <a:schemeClr val="bg1"/>
              </a:solidFill>
              <a:latin typeface="Work Sans Light" pitchFamily="2" charset="77"/>
            </a:endParaRPr>
          </a:p>
          <a:p>
            <a:pPr marL="171450" indent="-171450">
              <a:buFont typeface="Arial" panose="020B0604020202020204" pitchFamily="34" charset="0"/>
              <a:buChar char="•"/>
            </a:pPr>
            <a:r>
              <a:rPr lang="es-ES" sz="1400" dirty="0">
                <a:solidFill>
                  <a:schemeClr val="bg1"/>
                </a:solidFill>
                <a:latin typeface="Work Sans Light" pitchFamily="2" charset="77"/>
              </a:rPr>
              <a:t>Diagrama Casos de Uso</a:t>
            </a:r>
            <a:endParaRPr lang="es-ES" sz="1400" dirty="0">
              <a:solidFill>
                <a:schemeClr val="bg1"/>
              </a:solidFill>
              <a:latin typeface="Work Sans Light" pitchFamily="2" charset="77"/>
            </a:endParaRPr>
          </a:p>
          <a:p>
            <a:pPr marL="171450" indent="-171450">
              <a:buFont typeface="Arial" panose="020B0604020202020204" pitchFamily="34" charset="0"/>
              <a:buChar char="•"/>
            </a:pPr>
            <a:r>
              <a:rPr lang="es-ES" sz="1400" dirty="0">
                <a:solidFill>
                  <a:schemeClr val="bg1"/>
                </a:solidFill>
                <a:latin typeface="Work Sans Light" pitchFamily="2" charset="77"/>
              </a:rPr>
              <a:t>Casos de Uso Extendido</a:t>
            </a:r>
            <a:endParaRPr lang="es-ES" sz="1400" dirty="0">
              <a:solidFill>
                <a:schemeClr val="bg1"/>
              </a:solidFill>
              <a:latin typeface="Work Sans Light" pitchFamily="2" charset="77"/>
            </a:endParaRPr>
          </a:p>
          <a:p>
            <a:pPr marL="171450" indent="-171450">
              <a:buFont typeface="Arial" panose="020B0604020202020204" pitchFamily="34" charset="0"/>
              <a:buChar char="•"/>
            </a:pPr>
            <a:r>
              <a:rPr lang="es-ES" sz="1400" dirty="0">
                <a:solidFill>
                  <a:schemeClr val="bg1"/>
                </a:solidFill>
                <a:latin typeface="Work Sans Light" pitchFamily="2" charset="77"/>
              </a:rPr>
              <a:t>Diagrama de Clases</a:t>
            </a:r>
            <a:endParaRPr lang="es-ES" sz="1400" dirty="0">
              <a:solidFill>
                <a:schemeClr val="bg1"/>
              </a:solidFill>
              <a:latin typeface="Work Sans Light" pitchFamily="2" charset="77"/>
            </a:endParaRPr>
          </a:p>
          <a:p>
            <a:pPr marL="171450" indent="-171450">
              <a:buFont typeface="Arial" panose="020B0604020202020204" pitchFamily="34" charset="0"/>
              <a:buChar char="•"/>
            </a:pPr>
            <a:r>
              <a:rPr lang="es-ES" sz="1400" dirty="0">
                <a:solidFill>
                  <a:schemeClr val="bg1"/>
                </a:solidFill>
                <a:latin typeface="Work Sans Light" pitchFamily="2" charset="77"/>
              </a:rPr>
              <a:t>Prototipo No Funcional</a:t>
            </a:r>
            <a:endParaRPr lang="es-ES" sz="1400" dirty="0">
              <a:solidFill>
                <a:schemeClr val="bg1"/>
              </a:solidFill>
              <a:latin typeface="Work Sans Light" pitchFamily="2" charset="77"/>
            </a:endParaRPr>
          </a:p>
          <a:p>
            <a:pPr marL="171450" indent="-171450">
              <a:buFont typeface="Arial" panose="020B0604020202020204" pitchFamily="34" charset="0"/>
              <a:buChar char="•"/>
            </a:pPr>
            <a:r>
              <a:rPr lang="es-ES" sz="1400" dirty="0">
                <a:solidFill>
                  <a:schemeClr val="bg1"/>
                </a:solidFill>
                <a:latin typeface="Work Sans Light" pitchFamily="2" charset="77"/>
              </a:rPr>
              <a:t>Patrón de Diseño</a:t>
            </a:r>
            <a:endParaRPr lang="es-ES" sz="1400" dirty="0">
              <a:solidFill>
                <a:schemeClr val="bg1"/>
              </a:solidFill>
              <a:latin typeface="Work Sans Light" pitchFamily="2" charset="77"/>
            </a:endParaRPr>
          </a:p>
        </p:txBody>
      </p:sp>
      <p:grpSp>
        <p:nvGrpSpPr>
          <p:cNvPr id="12" name="Grupo 11"/>
          <p:cNvGrpSpPr/>
          <p:nvPr/>
        </p:nvGrpSpPr>
        <p:grpSpPr>
          <a:xfrm>
            <a:off x="1111717" y="1494678"/>
            <a:ext cx="3239167" cy="347863"/>
            <a:chOff x="668953" y="1494678"/>
            <a:chExt cx="3239167" cy="347863"/>
          </a:xfrm>
        </p:grpSpPr>
        <p:sp>
          <p:nvSpPr>
            <p:cNvPr id="3" name="Rectángulo 2"/>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endParaRPr lang="es-CO" sz="1800" b="1" dirty="0">
                <a:solidFill>
                  <a:srgbClr val="38AA00"/>
                </a:solidFill>
                <a:latin typeface="Work Sans Light" pitchFamily="2" charset="77"/>
              </a:endParaRPr>
            </a:p>
          </p:txBody>
        </p:sp>
      </p:grpSp>
      <p:sp>
        <p:nvSpPr>
          <p:cNvPr id="13" name="CuadroTexto 12"/>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solidFill>
                  <a:schemeClr val="bg1"/>
                </a:solidFill>
                <a:latin typeface="Work Sans Light" pitchFamily="2" charset="77"/>
              </a:rPr>
              <a:t>Modelo Entidad Relación</a:t>
            </a:r>
            <a:endParaRPr lang="es-MX" sz="1400" dirty="0">
              <a:solidFill>
                <a:schemeClr val="bg1"/>
              </a:solidFill>
              <a:latin typeface="Work Sans Light" pitchFamily="2" charset="77"/>
            </a:endParaRPr>
          </a:p>
          <a:p>
            <a:pPr marL="285750" indent="-285750">
              <a:buFont typeface="Arial" panose="020B0604020202020204" pitchFamily="34" charset="0"/>
              <a:buChar char="•"/>
            </a:pPr>
            <a:r>
              <a:rPr lang="es-MX" sz="1400" dirty="0">
                <a:solidFill>
                  <a:schemeClr val="bg1"/>
                </a:solidFill>
                <a:latin typeface="Work Sans Light" pitchFamily="2" charset="77"/>
              </a:rPr>
              <a:t>Modelo Relacional</a:t>
            </a:r>
            <a:endParaRPr lang="es-MX" sz="1400" dirty="0">
              <a:solidFill>
                <a:schemeClr val="bg1"/>
              </a:solidFill>
              <a:latin typeface="Work Sans Light" pitchFamily="2" charset="77"/>
            </a:endParaRPr>
          </a:p>
          <a:p>
            <a:pPr marL="285750" indent="-285750">
              <a:buFont typeface="Arial" panose="020B0604020202020204" pitchFamily="34" charset="0"/>
              <a:buChar char="•"/>
            </a:pPr>
            <a:r>
              <a:rPr lang="es-MX" sz="1400" dirty="0">
                <a:solidFill>
                  <a:schemeClr val="bg1"/>
                </a:solidFill>
                <a:latin typeface="Work Sans Light" pitchFamily="2" charset="77"/>
              </a:rPr>
              <a:t>Diccionario de Datos</a:t>
            </a:r>
            <a:endParaRPr lang="es-MX" sz="1400" dirty="0">
              <a:solidFill>
                <a:schemeClr val="bg1"/>
              </a:solidFill>
              <a:latin typeface="Work Sans Light" pitchFamily="2" charset="77"/>
            </a:endParaRPr>
          </a:p>
          <a:p>
            <a:pPr marL="285750" indent="-285750">
              <a:buFont typeface="Arial" panose="020B0604020202020204" pitchFamily="34" charset="0"/>
              <a:buChar char="•"/>
            </a:pPr>
            <a:r>
              <a:rPr lang="es-MX" sz="1400" dirty="0">
                <a:solidFill>
                  <a:schemeClr val="bg1"/>
                </a:solidFill>
                <a:latin typeface="Work Sans Light" pitchFamily="2" charset="77"/>
              </a:rPr>
              <a:t>Script de la BBDD</a:t>
            </a:r>
            <a:endParaRPr lang="es-MX" sz="1400" dirty="0">
              <a:solidFill>
                <a:schemeClr val="bg1"/>
              </a:solidFill>
              <a:latin typeface="Work Sans Light" pitchFamily="2" charset="77"/>
            </a:endParaRPr>
          </a:p>
          <a:p>
            <a:pPr marL="285750" indent="-285750">
              <a:buFont typeface="Arial" panose="020B0604020202020204" pitchFamily="34" charset="0"/>
              <a:buChar char="•"/>
            </a:pPr>
            <a:r>
              <a:rPr lang="es-MX" sz="1400" dirty="0">
                <a:solidFill>
                  <a:schemeClr val="bg1"/>
                </a:solidFill>
                <a:latin typeface="Work Sans Light" pitchFamily="2" charset="77"/>
              </a:rPr>
              <a:t>Sentencias DDL</a:t>
            </a:r>
            <a:endParaRPr lang="es-MX" sz="1400" dirty="0">
              <a:solidFill>
                <a:schemeClr val="bg1"/>
              </a:solidFill>
              <a:latin typeface="Work Sans Light" pitchFamily="2" charset="77"/>
            </a:endParaRPr>
          </a:p>
          <a:p>
            <a:pPr marL="285750" indent="-285750">
              <a:buFont typeface="Arial" panose="020B0604020202020204" pitchFamily="34" charset="0"/>
              <a:buChar char="•"/>
            </a:pPr>
            <a:r>
              <a:rPr lang="es-MX" sz="1400" dirty="0">
                <a:solidFill>
                  <a:schemeClr val="bg1"/>
                </a:solidFill>
                <a:latin typeface="Work Sans Light" pitchFamily="2" charset="77"/>
              </a:rPr>
              <a:t>Consultas DML</a:t>
            </a:r>
            <a:endParaRPr lang="es-MX" sz="1400" dirty="0">
              <a:solidFill>
                <a:schemeClr val="bg1"/>
              </a:solidFill>
              <a:latin typeface="Work Sans Light" pitchFamily="2" charset="77"/>
            </a:endParaRPr>
          </a:p>
          <a:p>
            <a:pPr marL="285750" indent="-285750">
              <a:buFont typeface="Arial" panose="020B0604020202020204" pitchFamily="34" charset="0"/>
              <a:buChar char="•"/>
            </a:pPr>
            <a:r>
              <a:rPr lang="es-MX" sz="1400" dirty="0">
                <a:solidFill>
                  <a:schemeClr val="bg1"/>
                </a:solidFill>
                <a:latin typeface="Work Sans Light" pitchFamily="2" charset="77"/>
              </a:rPr>
              <a:t>Automatización de la BBDD</a:t>
            </a:r>
            <a:endParaRPr lang="es-MX" sz="1400" dirty="0">
              <a:solidFill>
                <a:schemeClr val="bg1"/>
              </a:solidFill>
              <a:latin typeface="Work Sans Light" pitchFamily="2" charset="77"/>
            </a:endParaRPr>
          </a:p>
          <a:p>
            <a:pPr marL="285750" indent="-285750">
              <a:buFont typeface="Arial" panose="020B0604020202020204" pitchFamily="34" charset="0"/>
              <a:buChar char="•"/>
            </a:pPr>
            <a:r>
              <a:rPr lang="es-MX" sz="1400" dirty="0">
                <a:solidFill>
                  <a:schemeClr val="bg1"/>
                </a:solidFill>
                <a:latin typeface="Work Sans Light" pitchFamily="2" charset="77"/>
              </a:rPr>
              <a:t>Sistema de Información Web – Servidor Local</a:t>
            </a:r>
            <a:endParaRPr lang="es-MX" sz="1400" dirty="0">
              <a:solidFill>
                <a:schemeClr val="bg1"/>
              </a:solidFill>
              <a:latin typeface="Work Sans Light" pitchFamily="2" charset="77"/>
            </a:endParaRPr>
          </a:p>
        </p:txBody>
      </p:sp>
      <p:grpSp>
        <p:nvGrpSpPr>
          <p:cNvPr id="14" name="Grupo 13"/>
          <p:cNvGrpSpPr/>
          <p:nvPr/>
        </p:nvGrpSpPr>
        <p:grpSpPr>
          <a:xfrm>
            <a:off x="1060822" y="4230357"/>
            <a:ext cx="3239167" cy="347863"/>
            <a:chOff x="668953" y="1494678"/>
            <a:chExt cx="3239167" cy="347863"/>
          </a:xfrm>
        </p:grpSpPr>
        <p:sp>
          <p:nvSpPr>
            <p:cNvPr id="15" name="Rectángulo 14"/>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a:p>
              <a:pPr algn="ctr"/>
              <a:endParaRPr lang="es-CO"/>
            </a:p>
            <a:p>
              <a:pPr algn="ctr"/>
              <a:endParaRPr lang="es-CO"/>
            </a:p>
          </p:txBody>
        </p:sp>
        <p:sp>
          <p:nvSpPr>
            <p:cNvPr id="16"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endParaRPr lang="es-CO" sz="1800" b="1" dirty="0">
                <a:solidFill>
                  <a:srgbClr val="38AA00"/>
                </a:solidFill>
                <a:latin typeface="Work Sans Light" pitchFamily="2" charset="77"/>
              </a:endParaRPr>
            </a:p>
          </p:txBody>
        </p:sp>
      </p:grpSp>
      <p:grpSp>
        <p:nvGrpSpPr>
          <p:cNvPr id="9" name="Grupo 8"/>
          <p:cNvGrpSpPr/>
          <p:nvPr/>
        </p:nvGrpSpPr>
        <p:grpSpPr>
          <a:xfrm>
            <a:off x="4902545" y="2675450"/>
            <a:ext cx="3239167" cy="347863"/>
            <a:chOff x="668953" y="1494678"/>
            <a:chExt cx="3239167" cy="347863"/>
          </a:xfrm>
        </p:grpSpPr>
        <p:sp>
          <p:nvSpPr>
            <p:cNvPr id="10" name="Rectángulo 9"/>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endParaRPr lang="es-CO" sz="1800" b="1" dirty="0">
                <a:solidFill>
                  <a:srgbClr val="38AA00"/>
                </a:solidFill>
                <a:latin typeface="Work Sans Light" pitchFamily="2" charset="77"/>
              </a:endParaRPr>
            </a:p>
          </p:txBody>
        </p:sp>
      </p:grpSp>
      <p:sp>
        <p:nvSpPr>
          <p:cNvPr id="17" name="CuadroTexto 16"/>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solidFill>
                  <a:schemeClr val="bg1"/>
                </a:solidFill>
                <a:latin typeface="Work Sans Light" pitchFamily="2" charset="77"/>
              </a:rPr>
              <a:t>Planeación de Pruebas</a:t>
            </a:r>
            <a:endParaRPr lang="es-MX" sz="1400" dirty="0">
              <a:solidFill>
                <a:schemeClr val="bg1"/>
              </a:solidFill>
              <a:latin typeface="Work Sans Light" pitchFamily="2" charset="77"/>
            </a:endParaRPr>
          </a:p>
          <a:p>
            <a:pPr marL="171450" indent="-171450">
              <a:buFont typeface="Arial" panose="020B0604020202020204" pitchFamily="34" charset="0"/>
              <a:buChar char="•"/>
            </a:pPr>
            <a:r>
              <a:rPr lang="es-MX" sz="1400" dirty="0">
                <a:solidFill>
                  <a:schemeClr val="bg1"/>
                </a:solidFill>
                <a:latin typeface="Work Sans Light" pitchFamily="2" charset="77"/>
              </a:rPr>
              <a:t>Ejecución de Pruebas</a:t>
            </a:r>
            <a:endParaRPr lang="es-MX" sz="1400" dirty="0">
              <a:solidFill>
                <a:schemeClr val="bg1"/>
              </a:solidFill>
              <a:latin typeface="Work Sans Light" pitchFamily="2" charset="77"/>
            </a:endParaRPr>
          </a:p>
        </p:txBody>
      </p:sp>
      <p:grpSp>
        <p:nvGrpSpPr>
          <p:cNvPr id="18" name="Grupo 17"/>
          <p:cNvGrpSpPr/>
          <p:nvPr/>
        </p:nvGrpSpPr>
        <p:grpSpPr>
          <a:xfrm>
            <a:off x="4909555" y="4722219"/>
            <a:ext cx="3239167" cy="347863"/>
            <a:chOff x="668953" y="1494678"/>
            <a:chExt cx="3239167" cy="347863"/>
          </a:xfrm>
        </p:grpSpPr>
        <p:sp>
          <p:nvSpPr>
            <p:cNvPr id="19" name="Rectángulo 18"/>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endParaRPr lang="es-CO" sz="1800" b="1" dirty="0">
                <a:solidFill>
                  <a:srgbClr val="38AA00"/>
                </a:solidFill>
                <a:latin typeface="Work Sans Light" pitchFamily="2" charset="77"/>
              </a:endParaRPr>
            </a:p>
          </p:txBody>
        </p:sp>
      </p:grpSp>
      <p:sp>
        <p:nvSpPr>
          <p:cNvPr id="21" name="CuadroTexto 20"/>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solidFill>
                  <a:schemeClr val="bg1"/>
                </a:solidFill>
                <a:latin typeface="Work Sans Light" pitchFamily="2" charset="77"/>
              </a:rPr>
              <a:t>Manual de Instalación </a:t>
            </a:r>
            <a:endParaRPr lang="es-MX" sz="1400" dirty="0">
              <a:solidFill>
                <a:schemeClr val="bg1"/>
              </a:solidFill>
              <a:latin typeface="Work Sans Light" pitchFamily="2" charset="77"/>
            </a:endParaRPr>
          </a:p>
          <a:p>
            <a:pPr marL="171450" indent="-171450">
              <a:buFont typeface="Arial" panose="020B0604020202020204" pitchFamily="34" charset="0"/>
              <a:buChar char="•"/>
            </a:pPr>
            <a:r>
              <a:rPr lang="es-MX" sz="1400" dirty="0">
                <a:solidFill>
                  <a:schemeClr val="bg1"/>
                </a:solidFill>
                <a:latin typeface="Work Sans Light" pitchFamily="2" charset="77"/>
              </a:rPr>
              <a:t>Configuración del Servidor de Aplicaciones</a:t>
            </a:r>
            <a:endParaRPr lang="es-MX" sz="1400" dirty="0">
              <a:solidFill>
                <a:schemeClr val="bg1"/>
              </a:solidFill>
              <a:latin typeface="Work Sans Light" pitchFamily="2" charset="77"/>
            </a:endParaRPr>
          </a:p>
          <a:p>
            <a:pPr marL="171450" indent="-171450">
              <a:buFont typeface="Arial" panose="020B0604020202020204" pitchFamily="34" charset="0"/>
              <a:buChar char="•"/>
            </a:pPr>
            <a:r>
              <a:rPr lang="es-MX" sz="1400" dirty="0">
                <a:solidFill>
                  <a:schemeClr val="bg1"/>
                </a:solidFill>
                <a:latin typeface="Work Sans Light" pitchFamily="2" charset="77"/>
              </a:rPr>
              <a:t>Configuración del Servidor de BBDD</a:t>
            </a:r>
            <a:endParaRPr lang="es-MX" sz="1400" dirty="0">
              <a:solidFill>
                <a:schemeClr val="bg1"/>
              </a:solidFill>
              <a:latin typeface="Work Sans Light" pitchFamily="2" charset="77"/>
            </a:endParaRPr>
          </a:p>
        </p:txBody>
      </p:sp>
      <p:grpSp>
        <p:nvGrpSpPr>
          <p:cNvPr id="22" name="Grupo 21"/>
          <p:cNvGrpSpPr/>
          <p:nvPr/>
        </p:nvGrpSpPr>
        <p:grpSpPr>
          <a:xfrm>
            <a:off x="8350341" y="3568215"/>
            <a:ext cx="3239167" cy="347863"/>
            <a:chOff x="668953" y="1494678"/>
            <a:chExt cx="3239167" cy="347863"/>
          </a:xfrm>
        </p:grpSpPr>
        <p:sp>
          <p:nvSpPr>
            <p:cNvPr id="23" name="Rectángulo 22"/>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endParaRPr lang="es-CO" sz="1800" b="1" dirty="0">
                <a:solidFill>
                  <a:srgbClr val="38AA00"/>
                </a:solidFill>
                <a:latin typeface="Work Sans Light" pitchFamily="2" charset="77"/>
              </a:endParaRPr>
            </a:p>
          </p:txBody>
        </p:sp>
      </p:grpSp>
      <p:sp>
        <p:nvSpPr>
          <p:cNvPr id="25" name="CuadroTexto 24"/>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solidFill>
                  <a:schemeClr val="bg1"/>
                </a:solidFill>
                <a:latin typeface="Work Sans Light" pitchFamily="2" charset="77"/>
              </a:rPr>
              <a:t>Manual de Usuario</a:t>
            </a:r>
            <a:endParaRPr lang="es-MX" sz="1400" dirty="0">
              <a:solidFill>
                <a:schemeClr val="bg1"/>
              </a:solidFill>
              <a:latin typeface="Work Sans Light" pitchFamily="2" charset="77"/>
            </a:endParaRPr>
          </a:p>
          <a:p>
            <a:pPr marL="171450" indent="-171450">
              <a:buFont typeface="Arial" panose="020B0604020202020204" pitchFamily="34" charset="0"/>
              <a:buChar char="•"/>
            </a:pPr>
            <a:r>
              <a:rPr lang="es-MX" sz="1400" dirty="0">
                <a:solidFill>
                  <a:schemeClr val="bg1"/>
                </a:solidFill>
                <a:latin typeface="Work Sans Light" pitchFamily="2" charset="77"/>
              </a:rPr>
              <a:t>Sistema de Información </a:t>
            </a:r>
            <a:r>
              <a:rPr lang="es-MX" sz="1400">
                <a:solidFill>
                  <a:schemeClr val="bg1"/>
                </a:solidFill>
                <a:latin typeface="Work Sans Light" pitchFamily="2" charset="77"/>
              </a:rPr>
              <a:t>Web – Servidor </a:t>
            </a:r>
            <a:r>
              <a:rPr lang="es-MX" sz="1400" dirty="0">
                <a:solidFill>
                  <a:schemeClr val="bg1"/>
                </a:solidFill>
                <a:latin typeface="Work Sans Light" pitchFamily="2" charset="77"/>
              </a:rPr>
              <a:t>Externo</a:t>
            </a:r>
            <a:endParaRPr lang="es-MX" sz="1400" dirty="0">
              <a:solidFill>
                <a:schemeClr val="bg1"/>
              </a:solidFill>
              <a:latin typeface="Work Sans Light" pitchFamily="2" charset="77"/>
            </a:endParaRPr>
          </a:p>
        </p:txBody>
      </p:sp>
      <p:pic>
        <p:nvPicPr>
          <p:cNvPr id="6" name="Imagen 3" descr="Diagrama&#10;&#10;Descripción generada automáticamente con confianza media"/>
          <p:cNvPicPr>
            <a:picLocks noChangeAspect="1"/>
          </p:cNvPicPr>
          <p:nvPr/>
        </p:nvPicPr>
        <p:blipFill>
          <a:blip r:embed="rId1"/>
          <a:stretch>
            <a:fillRect/>
          </a:stretch>
        </p:blipFill>
        <p:spPr>
          <a:xfrm>
            <a:off x="10013315" y="328295"/>
            <a:ext cx="833120" cy="81788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CuadroTexto 5"/>
          <p:cNvSpPr txBox="1"/>
          <p:nvPr/>
        </p:nvSpPr>
        <p:spPr>
          <a:xfrm>
            <a:off x="3975374" y="1055454"/>
            <a:ext cx="4241252" cy="1200329"/>
          </a:xfrm>
          <a:prstGeom prst="rect">
            <a:avLst/>
          </a:prstGeom>
          <a:noFill/>
        </p:spPr>
        <p:txBody>
          <a:bodyPr wrap="square" rtlCol="0">
            <a:spAutoFit/>
          </a:bodyPr>
          <a:lstStyle/>
          <a:p>
            <a:pPr algn="ctr"/>
            <a:r>
              <a:rPr lang="es-CO" sz="7200" dirty="0">
                <a:solidFill>
                  <a:schemeClr val="tx1">
                    <a:lumMod val="95000"/>
                  </a:schemeClr>
                </a:solidFill>
                <a:effectLst>
                  <a:outerShdw blurRad="38100" dist="38100" dir="2700000" algn="tl">
                    <a:srgbClr val="000000">
                      <a:alpha val="43137"/>
                    </a:srgbClr>
                  </a:outerShdw>
                </a:effectLst>
                <a:latin typeface="Work Sans Light" pitchFamily="2" charset="77"/>
              </a:rPr>
              <a:t>SIREE</a:t>
            </a:r>
            <a:endParaRPr lang="es-CO" sz="7200" dirty="0">
              <a:solidFill>
                <a:schemeClr val="tx1">
                  <a:lumMod val="95000"/>
                </a:schemeClr>
              </a:solidFill>
              <a:effectLst>
                <a:outerShdw blurRad="38100" dist="38100" dir="2700000" algn="tl">
                  <a:srgbClr val="000000">
                    <a:alpha val="43137"/>
                  </a:srgbClr>
                </a:outerShdw>
              </a:effectLst>
              <a:latin typeface="Work Sans Light" pitchFamily="2" charset="77"/>
            </a:endParaRPr>
          </a:p>
        </p:txBody>
      </p:sp>
      <p:cxnSp>
        <p:nvCxnSpPr>
          <p:cNvPr id="7" name="Conector recto 6"/>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4168816" y="3463724"/>
            <a:ext cx="3854368" cy="1323439"/>
          </a:xfrm>
          <a:prstGeom prst="rect">
            <a:avLst/>
          </a:prstGeom>
          <a:noFill/>
        </p:spPr>
        <p:txBody>
          <a:bodyPr wrap="square" rtlCol="0">
            <a:spAutoFit/>
          </a:bodyPr>
          <a:lstStyle/>
          <a:p>
            <a:pPr algn="ctr"/>
            <a:r>
              <a:rPr lang="es-ES" sz="1600" dirty="0" err="1">
                <a:solidFill>
                  <a:schemeClr val="tx1">
                    <a:lumMod val="95000"/>
                  </a:schemeClr>
                </a:solidFill>
                <a:effectLst>
                  <a:outerShdw blurRad="38100" dist="38100" dir="2700000" algn="tl">
                    <a:srgbClr val="000000">
                      <a:alpha val="43137"/>
                    </a:srgbClr>
                  </a:outerShdw>
                </a:effectLst>
                <a:latin typeface="Work Sans Light" pitchFamily="2" charset="77"/>
              </a:rPr>
              <a:t>Andres</a:t>
            </a:r>
            <a:r>
              <a:rPr lang="es-ES" sz="1600" dirty="0">
                <a:solidFill>
                  <a:schemeClr val="tx1">
                    <a:lumMod val="95000"/>
                  </a:schemeClr>
                </a:solidFill>
                <a:effectLst>
                  <a:outerShdw blurRad="38100" dist="38100" dir="2700000" algn="tl">
                    <a:srgbClr val="000000">
                      <a:alpha val="43137"/>
                    </a:srgbClr>
                  </a:outerShdw>
                </a:effectLst>
                <a:latin typeface="Work Sans Light" pitchFamily="2" charset="77"/>
              </a:rPr>
              <a:t> Matallana </a:t>
            </a:r>
            <a:endParaRPr lang="es-ES" sz="1600" dirty="0">
              <a:solidFill>
                <a:schemeClr val="tx1">
                  <a:lumMod val="95000"/>
                </a:schemeClr>
              </a:solidFill>
              <a:effectLst>
                <a:outerShdw blurRad="38100" dist="38100" dir="2700000" algn="tl">
                  <a:srgbClr val="000000">
                    <a:alpha val="43137"/>
                  </a:srgbClr>
                </a:outerShdw>
              </a:effectLst>
              <a:latin typeface="Work Sans Light" pitchFamily="2" charset="77"/>
            </a:endParaRPr>
          </a:p>
          <a:p>
            <a:pPr algn="ctr"/>
            <a:r>
              <a:rPr lang="es-ES" sz="1600" dirty="0">
                <a:solidFill>
                  <a:schemeClr val="tx1">
                    <a:lumMod val="95000"/>
                  </a:schemeClr>
                </a:solidFill>
                <a:effectLst>
                  <a:outerShdw blurRad="38100" dist="38100" dir="2700000" algn="tl">
                    <a:srgbClr val="000000">
                      <a:alpha val="43137"/>
                    </a:srgbClr>
                  </a:outerShdw>
                </a:effectLst>
                <a:latin typeface="Work Sans Light" pitchFamily="2" charset="77"/>
              </a:rPr>
              <a:t>Daniel Rodriguez</a:t>
            </a:r>
            <a:endParaRPr lang="es-ES" sz="1600" dirty="0">
              <a:solidFill>
                <a:schemeClr val="tx1">
                  <a:lumMod val="95000"/>
                </a:schemeClr>
              </a:solidFill>
              <a:effectLst>
                <a:outerShdw blurRad="38100" dist="38100" dir="2700000" algn="tl">
                  <a:srgbClr val="000000">
                    <a:alpha val="43137"/>
                  </a:srgbClr>
                </a:outerShdw>
              </a:effectLst>
              <a:latin typeface="Work Sans Light" pitchFamily="2" charset="77"/>
            </a:endParaRPr>
          </a:p>
          <a:p>
            <a:pPr algn="ctr"/>
            <a:r>
              <a:rPr lang="es-ES" sz="1600" dirty="0">
                <a:solidFill>
                  <a:schemeClr val="tx1">
                    <a:lumMod val="95000"/>
                  </a:schemeClr>
                </a:solidFill>
                <a:effectLst>
                  <a:outerShdw blurRad="38100" dist="38100" dir="2700000" algn="tl">
                    <a:srgbClr val="000000">
                      <a:alpha val="43137"/>
                    </a:srgbClr>
                  </a:outerShdw>
                </a:effectLst>
                <a:latin typeface="Work Sans Light" pitchFamily="2" charset="77"/>
              </a:rPr>
              <a:t>Wilmer Arley</a:t>
            </a:r>
            <a:endParaRPr lang="es-ES" sz="1600" dirty="0">
              <a:solidFill>
                <a:schemeClr val="tx1">
                  <a:lumMod val="95000"/>
                </a:schemeClr>
              </a:solidFill>
              <a:effectLst>
                <a:outerShdw blurRad="38100" dist="38100" dir="2700000" algn="tl">
                  <a:srgbClr val="000000">
                    <a:alpha val="43137"/>
                  </a:srgbClr>
                </a:outerShdw>
              </a:effectLst>
              <a:latin typeface="Work Sans Light" pitchFamily="2" charset="77"/>
            </a:endParaRPr>
          </a:p>
          <a:p>
            <a:pPr algn="ctr"/>
            <a:r>
              <a:rPr lang="es-ES" sz="1600" dirty="0">
                <a:solidFill>
                  <a:schemeClr val="tx1">
                    <a:lumMod val="95000"/>
                  </a:schemeClr>
                </a:solidFill>
                <a:effectLst>
                  <a:outerShdw blurRad="38100" dist="38100" dir="2700000" algn="tl">
                    <a:srgbClr val="000000">
                      <a:alpha val="43137"/>
                    </a:srgbClr>
                  </a:outerShdw>
                </a:effectLst>
                <a:latin typeface="Work Sans Light" pitchFamily="2" charset="77"/>
              </a:rPr>
              <a:t>Jenny Cano</a:t>
            </a:r>
            <a:endParaRPr lang="es-ES" sz="1600" dirty="0">
              <a:solidFill>
                <a:schemeClr val="tx1">
                  <a:lumMod val="95000"/>
                </a:schemeClr>
              </a:solidFill>
              <a:effectLst>
                <a:outerShdw blurRad="38100" dist="38100" dir="2700000" algn="tl">
                  <a:srgbClr val="000000">
                    <a:alpha val="43137"/>
                  </a:srgbClr>
                </a:outerShdw>
              </a:effectLst>
              <a:latin typeface="Work Sans Light" pitchFamily="2" charset="77"/>
            </a:endParaRPr>
          </a:p>
          <a:p>
            <a:pPr algn="ctr"/>
            <a:r>
              <a:rPr lang="es-ES" sz="1600" dirty="0">
                <a:solidFill>
                  <a:schemeClr val="tx1">
                    <a:lumMod val="95000"/>
                  </a:schemeClr>
                </a:solidFill>
                <a:effectLst>
                  <a:outerShdw blurRad="38100" dist="38100" dir="2700000" algn="tl">
                    <a:srgbClr val="000000">
                      <a:alpha val="43137"/>
                    </a:srgbClr>
                  </a:outerShdw>
                </a:effectLst>
                <a:latin typeface="Work Sans Light" pitchFamily="2" charset="77"/>
              </a:rPr>
              <a:t>Brayan Serna</a:t>
            </a:r>
            <a:endParaRPr lang="es-CO" sz="1600" dirty="0">
              <a:solidFill>
                <a:schemeClr val="tx1">
                  <a:lumMod val="95000"/>
                </a:schemeClr>
              </a:solidFill>
              <a:effectLst>
                <a:outerShdw blurRad="38100" dist="38100" dir="2700000" algn="tl">
                  <a:srgbClr val="000000">
                    <a:alpha val="43137"/>
                  </a:srgbClr>
                </a:outerShdw>
              </a:effectLst>
              <a:latin typeface="Work Sans Light" pitchFamily="2" charset="77"/>
            </a:endParaRPr>
          </a:p>
        </p:txBody>
      </p:sp>
      <p:sp>
        <p:nvSpPr>
          <p:cNvPr id="9" name="CuadroTexto 8"/>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tx1">
                    <a:lumMod val="95000"/>
                  </a:schemeClr>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endParaRPr lang="es-ES" sz="1600" b="1" dirty="0">
              <a:solidFill>
                <a:schemeClr val="tx1">
                  <a:lumMod val="95000"/>
                </a:schemeClr>
              </a:solidFill>
              <a:effectLst>
                <a:outerShdw blurRad="38100" dist="38100" dir="2700000" algn="tl">
                  <a:srgbClr val="000000">
                    <a:alpha val="43137"/>
                  </a:srgbClr>
                </a:outerShdw>
              </a:effectLst>
              <a:latin typeface="Work Sans Light" pitchFamily="2" charset="77"/>
            </a:endParaRPr>
          </a:p>
          <a:p>
            <a:pPr algn="ctr"/>
            <a:r>
              <a:rPr lang="es-ES" sz="1600" b="1" dirty="0">
                <a:solidFill>
                  <a:schemeClr val="tx1">
                    <a:lumMod val="95000"/>
                  </a:schemeClr>
                </a:solidFill>
                <a:effectLst>
                  <a:outerShdw blurRad="38100" dist="38100" dir="2700000" algn="tl">
                    <a:srgbClr val="000000">
                      <a:alpha val="43137"/>
                    </a:srgbClr>
                  </a:outerShdw>
                </a:effectLst>
                <a:latin typeface="Work Sans Light" pitchFamily="2" charset="77"/>
              </a:rPr>
              <a:t>Técnico en Programación de Software - TPS, Primer Trimestre</a:t>
            </a:r>
            <a:endParaRPr lang="es-ES" sz="1600" b="1" dirty="0">
              <a:solidFill>
                <a:schemeClr val="tx1">
                  <a:lumMod val="95000"/>
                </a:schemeClr>
              </a:solidFill>
              <a:effectLst>
                <a:outerShdw blurRad="38100" dist="38100" dir="2700000" algn="tl">
                  <a:srgbClr val="000000">
                    <a:alpha val="43137"/>
                  </a:srgbClr>
                </a:outerShdw>
              </a:effectLst>
              <a:latin typeface="Work Sans Light" pitchFamily="2" charset="77"/>
            </a:endParaRPr>
          </a:p>
          <a:p>
            <a:pPr algn="ctr"/>
            <a:r>
              <a:rPr lang="es-ES" sz="1600" b="1" dirty="0">
                <a:solidFill>
                  <a:schemeClr val="tx1">
                    <a:lumMod val="95000"/>
                  </a:schemeClr>
                </a:solidFill>
                <a:effectLst>
                  <a:outerShdw blurRad="38100" dist="38100" dir="2700000" algn="tl">
                    <a:srgbClr val="000000">
                      <a:alpha val="43137"/>
                    </a:srgbClr>
                  </a:outerShdw>
                </a:effectLst>
                <a:latin typeface="Work Sans Light" pitchFamily="2" charset="77"/>
              </a:rPr>
              <a:t>Instructor Albeiro Ramos</a:t>
            </a:r>
            <a:endParaRPr lang="es-ES" sz="1600" b="1" dirty="0">
              <a:solidFill>
                <a:schemeClr val="tx1">
                  <a:lumMod val="95000"/>
                </a:schemeClr>
              </a:solidFill>
              <a:effectLst>
                <a:outerShdw blurRad="38100" dist="38100" dir="2700000" algn="tl">
                  <a:srgbClr val="000000">
                    <a:alpha val="43137"/>
                  </a:srgbClr>
                </a:outerShdw>
              </a:effectLst>
              <a:latin typeface="Work Sans Light" pitchFamily="2" charset="77"/>
            </a:endParaRPr>
          </a:p>
          <a:p>
            <a:pPr algn="ctr"/>
            <a:r>
              <a:rPr lang="es-ES" sz="1600" b="1" dirty="0">
                <a:solidFill>
                  <a:schemeClr val="tx1">
                    <a:lumMod val="95000"/>
                  </a:schemeClr>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tx1">
                  <a:lumMod val="95000"/>
                </a:schemeClr>
              </a:solidFill>
              <a:effectLst>
                <a:outerShdw blurRad="38100" dist="38100" dir="2700000" algn="tl">
                  <a:srgbClr val="000000">
                    <a:alpha val="43137"/>
                  </a:srgbClr>
                </a:outerShdw>
              </a:effectLst>
              <a:latin typeface="Work Sans Light" pitchFamily="2" charset="7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Título 1"/>
          <p:cNvSpPr txBox="1"/>
          <p:nvPr/>
        </p:nvSpPr>
        <p:spPr>
          <a:xfrm>
            <a:off x="4583951" y="939366"/>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chemeClr val="tx1">
                    <a:lumMod val="95000"/>
                  </a:schemeClr>
                </a:solidFill>
                <a:latin typeface="Work Sans Light" pitchFamily="2" charset="77"/>
              </a:rPr>
              <a:t>Introducción</a:t>
            </a:r>
            <a:endParaRPr lang="es-CO" sz="3600" dirty="0">
              <a:solidFill>
                <a:schemeClr val="tx1">
                  <a:lumMod val="95000"/>
                </a:schemeClr>
              </a:solidFill>
              <a:latin typeface="Work Sans Light" pitchFamily="2" charset="77"/>
            </a:endParaRPr>
          </a:p>
        </p:txBody>
      </p:sp>
      <p:sp>
        <p:nvSpPr>
          <p:cNvPr id="7" name="CuadroTexto 6"/>
          <p:cNvSpPr txBox="1"/>
          <p:nvPr/>
        </p:nvSpPr>
        <p:spPr>
          <a:xfrm>
            <a:off x="302260" y="1616075"/>
            <a:ext cx="11588115" cy="4646295"/>
          </a:xfrm>
          <a:prstGeom prst="rect">
            <a:avLst/>
          </a:prstGeom>
          <a:noFill/>
        </p:spPr>
        <p:txBody>
          <a:bodyPr wrap="square" rtlCol="0">
            <a:spAutoFit/>
          </a:bodyPr>
          <a:lstStyle/>
          <a:p>
            <a:pPr algn="l"/>
            <a:r>
              <a:rPr lang="es-ES" sz="2000" b="0" i="0" dirty="0">
                <a:solidFill>
                  <a:srgbClr val="F2DDCC"/>
                </a:solidFill>
                <a:effectLst/>
                <a:latin typeface="Ginto"/>
              </a:rPr>
              <a:t>En el dinámico mundo de las tecnologías de la información y la comunicación, la </a:t>
            </a:r>
            <a:endParaRPr lang="es-ES" sz="2000" b="0" i="0" dirty="0">
              <a:solidFill>
                <a:srgbClr val="F2DDCC"/>
              </a:solidFill>
              <a:effectLst/>
              <a:latin typeface="Ginto"/>
            </a:endParaRPr>
          </a:p>
          <a:p>
            <a:pPr algn="l"/>
            <a:r>
              <a:rPr lang="es-ES" sz="2000" b="0" i="0" dirty="0">
                <a:solidFill>
                  <a:srgbClr val="F2DDCC"/>
                </a:solidFill>
                <a:effectLst/>
                <a:latin typeface="Ginto"/>
              </a:rPr>
              <a:t>gestión eficiente de inventarios es fundamental para el éxito de las empresas que </a:t>
            </a:r>
            <a:endParaRPr lang="es-ES" sz="2000" b="0" i="0" dirty="0">
              <a:solidFill>
                <a:srgbClr val="F2DDCC"/>
              </a:solidFill>
              <a:effectLst/>
              <a:latin typeface="Ginto"/>
            </a:endParaRPr>
          </a:p>
          <a:p>
            <a:pPr algn="l"/>
            <a:r>
              <a:rPr lang="es-ES" sz="2000" b="0" i="0" dirty="0">
                <a:solidFill>
                  <a:srgbClr val="F2DDCC"/>
                </a:solidFill>
                <a:effectLst/>
                <a:latin typeface="Ginto"/>
              </a:rPr>
              <a:t>rentan equipos de cómputo y accesorios relacionados. </a:t>
            </a:r>
            <a:r>
              <a:rPr lang="es-ES" sz="2000" b="1" i="0" dirty="0">
                <a:solidFill>
                  <a:srgbClr val="F2DDCC"/>
                </a:solidFill>
                <a:effectLst/>
                <a:latin typeface="Ginto"/>
              </a:rPr>
              <a:t>SIREE</a:t>
            </a:r>
            <a:r>
              <a:rPr lang="es-ES" sz="2000" b="0" i="0" dirty="0">
                <a:solidFill>
                  <a:srgbClr val="F2DDCC"/>
                </a:solidFill>
                <a:effectLst/>
                <a:latin typeface="Ginto"/>
              </a:rPr>
              <a:t> nace con el propósito de </a:t>
            </a:r>
            <a:endParaRPr lang="es-ES" sz="2000" b="0" i="0" dirty="0">
              <a:solidFill>
                <a:srgbClr val="F2DDCC"/>
              </a:solidFill>
              <a:effectLst/>
              <a:latin typeface="Ginto"/>
            </a:endParaRPr>
          </a:p>
          <a:p>
            <a:pPr algn="l"/>
            <a:r>
              <a:rPr lang="es-ES" sz="2000" b="0" i="0" dirty="0">
                <a:solidFill>
                  <a:srgbClr val="F2DDCC"/>
                </a:solidFill>
                <a:effectLst/>
                <a:latin typeface="Ginto"/>
              </a:rPr>
              <a:t>optimizar y simplificar este proceso, proporcionando una solución integral para la </a:t>
            </a:r>
            <a:endParaRPr lang="es-ES" sz="2000" b="0" i="0" dirty="0">
              <a:solidFill>
                <a:srgbClr val="F2DDCC"/>
              </a:solidFill>
              <a:effectLst/>
              <a:latin typeface="Ginto"/>
            </a:endParaRPr>
          </a:p>
          <a:p>
            <a:pPr algn="l"/>
            <a:r>
              <a:rPr lang="es-ES" sz="2000" b="0" i="0" dirty="0">
                <a:solidFill>
                  <a:srgbClr val="F2DDCC"/>
                </a:solidFill>
                <a:effectLst/>
                <a:latin typeface="Ginto"/>
              </a:rPr>
              <a:t>administración de inventarios en empresas de este sector.</a:t>
            </a:r>
            <a:endParaRPr lang="es-ES" sz="2000" b="0" i="0" dirty="0">
              <a:solidFill>
                <a:srgbClr val="F2DDCC"/>
              </a:solidFill>
              <a:effectLst/>
              <a:latin typeface="Ginto"/>
            </a:endParaRPr>
          </a:p>
          <a:p>
            <a:pPr algn="l"/>
            <a:r>
              <a:rPr lang="es-ES" sz="2000" b="0" i="0" dirty="0">
                <a:solidFill>
                  <a:srgbClr val="F2DDCC"/>
                </a:solidFill>
                <a:effectLst/>
                <a:latin typeface="Ginto"/>
              </a:rPr>
              <a:t>El sistema SIREE está diseñado para gestionar el ciclo completo de los equipos y </a:t>
            </a:r>
            <a:endParaRPr lang="es-ES" sz="2000" b="0" i="0" dirty="0">
              <a:solidFill>
                <a:srgbClr val="F2DDCC"/>
              </a:solidFill>
              <a:effectLst/>
              <a:latin typeface="Ginto"/>
            </a:endParaRPr>
          </a:p>
          <a:p>
            <a:pPr algn="l"/>
            <a:r>
              <a:rPr lang="es-ES" sz="2000" b="0" i="0" dirty="0">
                <a:solidFill>
                  <a:srgbClr val="F2DDCC"/>
                </a:solidFill>
                <a:effectLst/>
                <a:latin typeface="Ginto"/>
              </a:rPr>
              <a:t>accesorios, desde su adquisición y registro, pasando por la renta y devolución, hasta el mantenimiento y disposición final. Con una interfaz intuitiva y funcionalidades </a:t>
            </a:r>
            <a:endParaRPr lang="es-ES" sz="2000" b="0" i="0" dirty="0">
              <a:solidFill>
                <a:srgbClr val="F2DDCC"/>
              </a:solidFill>
              <a:effectLst/>
              <a:latin typeface="Ginto"/>
            </a:endParaRPr>
          </a:p>
          <a:p>
            <a:pPr algn="l"/>
            <a:r>
              <a:rPr lang="es-ES" sz="2000" b="0" i="0" dirty="0">
                <a:solidFill>
                  <a:srgbClr val="F2DDCC"/>
                </a:solidFill>
                <a:effectLst/>
                <a:latin typeface="Ginto"/>
              </a:rPr>
              <a:t>avanzadas, SIREE permite a las empresas llevar un control riguroso y detallado de sus </a:t>
            </a:r>
            <a:endParaRPr lang="es-ES" sz="2000" b="0" i="0" dirty="0">
              <a:solidFill>
                <a:srgbClr val="F2DDCC"/>
              </a:solidFill>
              <a:effectLst/>
              <a:latin typeface="Ginto"/>
            </a:endParaRPr>
          </a:p>
          <a:p>
            <a:pPr algn="l"/>
            <a:r>
              <a:rPr lang="es-ES" sz="2000" b="0" i="0" dirty="0">
                <a:solidFill>
                  <a:srgbClr val="F2DDCC"/>
                </a:solidFill>
                <a:effectLst/>
                <a:latin typeface="Ginto"/>
              </a:rPr>
              <a:t>activos, minimizando pérdidas y mejorando la eficiencia operativa.</a:t>
            </a:r>
            <a:endParaRPr lang="es-ES" sz="2000" b="0" i="0" dirty="0">
              <a:solidFill>
                <a:srgbClr val="F2DDCC"/>
              </a:solidFill>
              <a:effectLst/>
              <a:latin typeface="Ginto"/>
            </a:endParaRPr>
          </a:p>
          <a:p>
            <a:pPr algn="l"/>
            <a:r>
              <a:rPr lang="es-ES" sz="2000" b="0" i="0" dirty="0">
                <a:solidFill>
                  <a:srgbClr val="F2DDCC"/>
                </a:solidFill>
                <a:effectLst/>
                <a:latin typeface="Ginto"/>
              </a:rPr>
              <a:t>A través de este proyecto, buscamos ofrecer una herramienta robusta y confiable que </a:t>
            </a:r>
            <a:endParaRPr lang="es-ES" sz="2000" b="0" i="0" dirty="0">
              <a:solidFill>
                <a:srgbClr val="F2DDCC"/>
              </a:solidFill>
              <a:effectLst/>
              <a:latin typeface="Ginto"/>
            </a:endParaRPr>
          </a:p>
          <a:p>
            <a:pPr algn="l"/>
            <a:r>
              <a:rPr lang="es-ES" sz="2000" b="0" i="0" dirty="0">
                <a:solidFill>
                  <a:srgbClr val="F2DDCC"/>
                </a:solidFill>
                <a:effectLst/>
                <a:latin typeface="Ginto"/>
              </a:rPr>
              <a:t>no solo facilite la gestión de inventarios, sino que también contribuya al crecimiento y </a:t>
            </a:r>
            <a:endParaRPr lang="es-ES" sz="2000" b="0" i="0" dirty="0">
              <a:solidFill>
                <a:srgbClr val="F2DDCC"/>
              </a:solidFill>
              <a:effectLst/>
              <a:latin typeface="Ginto"/>
            </a:endParaRPr>
          </a:p>
          <a:p>
            <a:pPr algn="l"/>
            <a:r>
              <a:rPr lang="es-ES" sz="2000" b="0" i="0" dirty="0">
                <a:solidFill>
                  <a:srgbClr val="F2DDCC"/>
                </a:solidFill>
                <a:effectLst/>
                <a:latin typeface="Ginto"/>
              </a:rPr>
              <a:t>sostenibilidad de las empresas que confían en la renta de equipos de cómputo y </a:t>
            </a:r>
            <a:endParaRPr lang="es-ES" sz="2000" b="0" i="0" dirty="0">
              <a:solidFill>
                <a:srgbClr val="F2DDCC"/>
              </a:solidFill>
              <a:effectLst/>
              <a:latin typeface="Ginto"/>
            </a:endParaRPr>
          </a:p>
          <a:p>
            <a:pPr algn="l"/>
            <a:r>
              <a:rPr lang="es-ES" sz="2000" b="0" i="0" dirty="0">
                <a:solidFill>
                  <a:srgbClr val="F2DDCC"/>
                </a:solidFill>
                <a:effectLst/>
                <a:latin typeface="Ginto"/>
              </a:rPr>
              <a:t>accesorios como parte esencial de su modelo de negocio.</a:t>
            </a:r>
            <a:endParaRPr lang="es-ES" sz="2000" b="0" i="0" dirty="0">
              <a:solidFill>
                <a:srgbClr val="F2DDCC"/>
              </a:solidFill>
              <a:effectLst/>
              <a:latin typeface="Ginto"/>
            </a:endParaRPr>
          </a:p>
          <a:p>
            <a:endParaRPr lang="es-CO" sz="1600" dirty="0">
              <a:latin typeface="Work Sans Light" pitchFamily="2"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ítulo 1"/>
          <p:cNvSpPr txBox="1"/>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ltLang="es-CO" dirty="0">
                <a:solidFill>
                  <a:schemeClr val="bg1"/>
                </a:solidFill>
                <a:latin typeface="Work Sans Medium" pitchFamily="2" charset="77"/>
              </a:rPr>
              <a:t>SIREE</a:t>
            </a:r>
            <a:endParaRPr lang="es-MX" altLang="es-CO" dirty="0">
              <a:solidFill>
                <a:schemeClr val="bg1"/>
              </a:solidFill>
              <a:latin typeface="Work Sans Medium" pitchFamily="2" charset="77"/>
            </a:endParaRPr>
          </a:p>
        </p:txBody>
      </p:sp>
      <p:sp>
        <p:nvSpPr>
          <p:cNvPr id="5" name="CuadroTexto 4"/>
          <p:cNvSpPr txBox="1"/>
          <p:nvPr/>
        </p:nvSpPr>
        <p:spPr>
          <a:xfrm>
            <a:off x="6652895" y="1697990"/>
            <a:ext cx="3698875" cy="3538220"/>
          </a:xfrm>
          <a:prstGeom prst="rect">
            <a:avLst/>
          </a:prstGeom>
          <a:noFill/>
        </p:spPr>
        <p:txBody>
          <a:bodyPr wrap="square" rtlCol="0">
            <a:spAutoFit/>
          </a:bodyPr>
          <a:lstStyle/>
          <a:p>
            <a:pPr marL="514350" indent="-514350" algn="just">
              <a:buFont typeface="+mj-lt"/>
              <a:buAutoNum type="arabicPeriod"/>
            </a:pPr>
            <a:r>
              <a:rPr lang="es-CO" sz="3200" b="1" dirty="0">
                <a:solidFill>
                  <a:schemeClr val="bg1"/>
                </a:solidFill>
                <a:latin typeface="Work Sans Light" pitchFamily="2" charset="77"/>
                <a:sym typeface="+mn-ea"/>
              </a:rPr>
              <a:t>Problema</a:t>
            </a:r>
            <a:endParaRPr lang="es-CO" sz="3200" b="1" dirty="0">
              <a:solidFill>
                <a:schemeClr val="bg1"/>
              </a:solidFill>
              <a:latin typeface="Work Sans Light" pitchFamily="2" charset="77"/>
            </a:endParaRPr>
          </a:p>
          <a:p>
            <a:pPr marL="514350" indent="-514350" algn="just">
              <a:buFont typeface="+mj-lt"/>
              <a:buAutoNum type="arabicPeriod"/>
            </a:pPr>
            <a:r>
              <a:rPr lang="es-CO" sz="3200" b="1" dirty="0">
                <a:solidFill>
                  <a:schemeClr val="bg1"/>
                </a:solidFill>
                <a:latin typeface="Work Sans Light" pitchFamily="2" charset="77"/>
                <a:sym typeface="+mn-ea"/>
              </a:rPr>
              <a:t>Objetivos</a:t>
            </a:r>
            <a:endParaRPr lang="es-CO" sz="3200" b="1" dirty="0">
              <a:solidFill>
                <a:schemeClr val="bg1"/>
              </a:solidFill>
              <a:latin typeface="Work Sans Light" pitchFamily="2" charset="77"/>
            </a:endParaRPr>
          </a:p>
          <a:p>
            <a:pPr marL="514350" indent="-514350" algn="just">
              <a:buFont typeface="+mj-lt"/>
              <a:buAutoNum type="arabicPeriod"/>
            </a:pPr>
            <a:r>
              <a:rPr lang="es-CO" sz="3200" b="1" dirty="0">
                <a:solidFill>
                  <a:schemeClr val="bg1"/>
                </a:solidFill>
                <a:latin typeface="Work Sans Light" pitchFamily="2" charset="77"/>
                <a:sym typeface="+mn-ea"/>
              </a:rPr>
              <a:t>Justificación</a:t>
            </a:r>
            <a:endParaRPr lang="es-CO" sz="3200" b="1" dirty="0">
              <a:solidFill>
                <a:schemeClr val="bg1"/>
              </a:solidFill>
              <a:latin typeface="Work Sans Light" pitchFamily="2" charset="77"/>
            </a:endParaRPr>
          </a:p>
          <a:p>
            <a:pPr marL="514350" indent="-514350" algn="just">
              <a:buFont typeface="+mj-lt"/>
              <a:buAutoNum type="arabicPeriod"/>
            </a:pPr>
            <a:r>
              <a:rPr lang="es-CO" sz="3200" b="1" dirty="0">
                <a:solidFill>
                  <a:schemeClr val="bg1"/>
                </a:solidFill>
                <a:latin typeface="Work Sans Light" pitchFamily="2" charset="77"/>
                <a:sym typeface="+mn-ea"/>
              </a:rPr>
              <a:t>Alcance</a:t>
            </a:r>
            <a:endParaRPr lang="es-CO" sz="3200" b="1" dirty="0">
              <a:solidFill>
                <a:schemeClr val="bg1"/>
              </a:solidFill>
              <a:latin typeface="Work Sans Light" pitchFamily="2" charset="77"/>
            </a:endParaRPr>
          </a:p>
          <a:p>
            <a:pPr marL="514350" indent="-514350" algn="just">
              <a:buFont typeface="+mj-lt"/>
              <a:buAutoNum type="arabicPeriod"/>
            </a:pPr>
            <a:r>
              <a:rPr lang="es-CO" sz="3200" b="1" dirty="0">
                <a:solidFill>
                  <a:schemeClr val="bg1"/>
                </a:solidFill>
                <a:latin typeface="Work Sans Light" pitchFamily="2" charset="77"/>
                <a:sym typeface="+mn-ea"/>
              </a:rPr>
              <a:t>Delimitación</a:t>
            </a:r>
            <a:endParaRPr lang="es-CO" sz="3200" b="1" dirty="0">
              <a:solidFill>
                <a:schemeClr val="bg1"/>
              </a:solidFill>
              <a:latin typeface="Work Sans Light" pitchFamily="2" charset="77"/>
            </a:endParaRPr>
          </a:p>
          <a:p>
            <a:pPr marL="514350" indent="-514350" algn="just">
              <a:buFont typeface="+mj-lt"/>
              <a:buAutoNum type="arabicPeriod"/>
            </a:pPr>
            <a:r>
              <a:rPr lang="es-MX" altLang="es-CO" sz="3200" b="1" dirty="0">
                <a:solidFill>
                  <a:schemeClr val="bg1"/>
                </a:solidFill>
                <a:latin typeface="Work Sans Light" pitchFamily="2" charset="77"/>
                <a:sym typeface="+mn-ea"/>
              </a:rPr>
              <a:t>En</a:t>
            </a:r>
            <a:r>
              <a:rPr lang="es-CO" sz="3200" b="1" dirty="0">
                <a:solidFill>
                  <a:schemeClr val="bg1"/>
                </a:solidFill>
                <a:latin typeface="Work Sans Light" pitchFamily="2" charset="77"/>
                <a:sym typeface="+mn-ea"/>
              </a:rPr>
              <a:t>tregables Trimestre</a:t>
            </a:r>
            <a:endParaRPr lang="es-CO" sz="3200" b="1" dirty="0">
              <a:solidFill>
                <a:schemeClr val="bg1"/>
              </a:solidFill>
              <a:latin typeface="Work Sans Light" pitchFamily="2" charset="77"/>
              <a:sym typeface="+mn-ea"/>
            </a:endParaRPr>
          </a:p>
        </p:txBody>
      </p:sp>
      <p:pic>
        <p:nvPicPr>
          <p:cNvPr id="6" name="Imagen 3" descr="Diagrama&#10;&#10;Descripción generada automáticamente con confianza media"/>
          <p:cNvPicPr>
            <a:picLocks noChangeAspect="1"/>
          </p:cNvPicPr>
          <p:nvPr/>
        </p:nvPicPr>
        <p:blipFill>
          <a:blip r:embed="rId2"/>
          <a:stretch>
            <a:fillRect/>
          </a:stretch>
        </p:blipFill>
        <p:spPr>
          <a:xfrm>
            <a:off x="1470025" y="1698122"/>
            <a:ext cx="3524813" cy="346261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endParaRPr lang="es-CO" dirty="0">
              <a:solidFill>
                <a:schemeClr val="bg1"/>
              </a:solidFill>
              <a:latin typeface="Work Sans Medium" pitchFamily="2" charset="77"/>
            </a:endParaRPr>
          </a:p>
        </p:txBody>
      </p:sp>
      <p:sp>
        <p:nvSpPr>
          <p:cNvPr id="5" name="CuadroTexto 4"/>
          <p:cNvSpPr txBox="1"/>
          <p:nvPr/>
        </p:nvSpPr>
        <p:spPr>
          <a:xfrm>
            <a:off x="9775121" y="510142"/>
            <a:ext cx="1080000" cy="540000"/>
          </a:xfrm>
          <a:prstGeom prst="rect">
            <a:avLst/>
          </a:prstGeom>
          <a:noFill/>
          <a:ln>
            <a:solidFill>
              <a:schemeClr val="bg1"/>
            </a:solidFill>
          </a:ln>
        </p:spPr>
        <p:txBody>
          <a:bodyPr wrap="square" rtlCol="0" anchor="ctr" anchorCtr="0">
            <a:noAutofit/>
          </a:bodyPr>
          <a:lstStyle/>
          <a:p>
            <a:pPr algn="ctr"/>
            <a:endParaRPr lang="es-ES" sz="1600" b="1" dirty="0">
              <a:solidFill>
                <a:schemeClr val="bg1"/>
              </a:solidFill>
              <a:latin typeface="Work Sans Light" pitchFamily="2" charset="77"/>
            </a:endParaRPr>
          </a:p>
        </p:txBody>
      </p:sp>
      <p:sp>
        <p:nvSpPr>
          <p:cNvPr id="6" name="CuadroTexto 5"/>
          <p:cNvSpPr txBox="1"/>
          <p:nvPr/>
        </p:nvSpPr>
        <p:spPr>
          <a:xfrm>
            <a:off x="611898" y="1500365"/>
            <a:ext cx="10967507" cy="4954270"/>
          </a:xfrm>
          <a:prstGeom prst="rect">
            <a:avLst/>
          </a:prstGeom>
          <a:noFill/>
        </p:spPr>
        <p:txBody>
          <a:bodyPr wrap="square" rtlCol="0">
            <a:spAutoFit/>
          </a:bodyPr>
          <a:lstStyle/>
          <a:p>
            <a:r>
              <a:rPr lang="es-MX" sz="1600" dirty="0">
                <a:latin typeface="Work Sans Light" pitchFamily="2" charset="77"/>
              </a:rPr>
              <a:t>Párrafo o separación por punto describiendo (máximo 6 líneas por párrafo):</a:t>
            </a:r>
            <a:endParaRPr lang="es-MX" sz="1600" dirty="0">
              <a:latin typeface="Work Sans Light" pitchFamily="2" charset="77"/>
            </a:endParaRPr>
          </a:p>
          <a:p>
            <a:endParaRPr lang="es-MX" sz="1200" dirty="0">
              <a:latin typeface="Work Sans Light" pitchFamily="2" charset="77"/>
            </a:endParaRPr>
          </a:p>
          <a:p>
            <a:pPr algn="l"/>
            <a:r>
              <a:rPr lang="es-ES" sz="1600" b="0" i="0" dirty="0">
                <a:solidFill>
                  <a:schemeClr val="bg1"/>
                </a:solidFill>
                <a:effectLst/>
                <a:latin typeface="Ginto"/>
              </a:rPr>
              <a:t>RENTADVISOR es una empresa dedicada a la renta de equipos de cómputo y accesorios, ubicada en el barrio chico.</a:t>
            </a:r>
            <a:endParaRPr lang="es-ES" sz="1600" b="0" i="0" dirty="0">
              <a:solidFill>
                <a:schemeClr val="bg1"/>
              </a:solidFill>
              <a:effectLst/>
              <a:latin typeface="Ginto"/>
            </a:endParaRPr>
          </a:p>
          <a:p>
            <a:pPr algn="l"/>
            <a:endParaRPr lang="es-ES" sz="1600" dirty="0">
              <a:solidFill>
                <a:schemeClr val="bg1"/>
              </a:solidFill>
              <a:latin typeface="Ginto"/>
            </a:endParaRPr>
          </a:p>
          <a:p>
            <a:pPr algn="l"/>
            <a:r>
              <a:rPr lang="es-ES" sz="1600" b="0" i="0" dirty="0">
                <a:solidFill>
                  <a:schemeClr val="bg1"/>
                </a:solidFill>
                <a:effectLst/>
                <a:latin typeface="Ginto"/>
              </a:rPr>
              <a:t>la cual ha experimentado un crecimiento significativo en los últimos años. Sin embargo, con este </a:t>
            </a:r>
            <a:endParaRPr lang="es-ES" sz="1600" b="0" i="0" dirty="0">
              <a:solidFill>
                <a:schemeClr val="bg1"/>
              </a:solidFill>
              <a:effectLst/>
              <a:latin typeface="Ginto"/>
            </a:endParaRPr>
          </a:p>
          <a:p>
            <a:pPr algn="l"/>
            <a:r>
              <a:rPr lang="es-ES" sz="1600" b="0" i="0" dirty="0">
                <a:solidFill>
                  <a:schemeClr val="bg1"/>
                </a:solidFill>
                <a:effectLst/>
                <a:latin typeface="Ginto"/>
              </a:rPr>
              <a:t>crecimiento ha surgido un desafío crítico en la administración de los inventarios de sus equipos y </a:t>
            </a:r>
            <a:endParaRPr lang="es-ES" sz="1600" b="0" i="0" dirty="0">
              <a:solidFill>
                <a:schemeClr val="bg1"/>
              </a:solidFill>
              <a:effectLst/>
              <a:latin typeface="Ginto"/>
            </a:endParaRPr>
          </a:p>
          <a:p>
            <a:pPr algn="l"/>
            <a:r>
              <a:rPr lang="es-ES" sz="1600" b="0" i="0" dirty="0">
                <a:solidFill>
                  <a:schemeClr val="bg1"/>
                </a:solidFill>
                <a:effectLst/>
                <a:latin typeface="Ginto"/>
              </a:rPr>
              <a:t>accesorios. La falta de un sistema de gestión eficiente ha resultado en múltiples problemas como pérdidas de equipos, falta de disponibilidad en momentos clave, y tiempos prolongados en el rastreo y </a:t>
            </a:r>
            <a:endParaRPr lang="es-ES" sz="1600" b="0" i="0" dirty="0">
              <a:solidFill>
                <a:schemeClr val="bg1"/>
              </a:solidFill>
              <a:effectLst/>
              <a:latin typeface="Ginto"/>
            </a:endParaRPr>
          </a:p>
          <a:p>
            <a:pPr algn="l"/>
            <a:r>
              <a:rPr lang="es-ES" sz="1600" b="0" i="0" dirty="0">
                <a:solidFill>
                  <a:schemeClr val="bg1"/>
                </a:solidFill>
                <a:effectLst/>
                <a:latin typeface="Ginto"/>
              </a:rPr>
              <a:t>mantenimiento de los activos.</a:t>
            </a:r>
            <a:endParaRPr lang="es-ES" sz="1600" b="0" i="0" dirty="0">
              <a:solidFill>
                <a:schemeClr val="bg1"/>
              </a:solidFill>
              <a:effectLst/>
              <a:latin typeface="Ginto"/>
            </a:endParaRPr>
          </a:p>
          <a:p>
            <a:pPr algn="l"/>
            <a:endParaRPr lang="es-ES" sz="1600" b="0" i="0" dirty="0">
              <a:solidFill>
                <a:schemeClr val="bg1"/>
              </a:solidFill>
              <a:effectLst/>
              <a:latin typeface="Ginto"/>
            </a:endParaRPr>
          </a:p>
          <a:p>
            <a:pPr algn="l"/>
            <a:r>
              <a:rPr lang="es-ES" sz="1600" b="0" i="0" dirty="0">
                <a:solidFill>
                  <a:schemeClr val="bg1"/>
                </a:solidFill>
                <a:effectLst/>
                <a:latin typeface="Ginto"/>
              </a:rPr>
              <a:t>La empresa enfrenta dificultades para mantener un control riguroso de los movimientos de sus equipos y accesorios, lo cual afecta directamente la operatividad y satisfacción de sus clientes. Este problema se acentúa con la expansión de sus operaciones y el aumento en la variedad y cantidad de equipos que</a:t>
            </a:r>
            <a:endParaRPr lang="es-ES" sz="1600" b="0" i="0" dirty="0">
              <a:solidFill>
                <a:schemeClr val="bg1"/>
              </a:solidFill>
              <a:effectLst/>
              <a:latin typeface="Ginto"/>
            </a:endParaRPr>
          </a:p>
          <a:p>
            <a:pPr algn="l"/>
            <a:r>
              <a:rPr lang="es-ES" sz="1600" b="0" i="0" dirty="0">
                <a:solidFill>
                  <a:schemeClr val="bg1"/>
                </a:solidFill>
                <a:effectLst/>
                <a:latin typeface="Ginto"/>
              </a:rPr>
              <a:t>manejan.</a:t>
            </a:r>
            <a:endParaRPr lang="es-ES" sz="1600" b="0" i="0" dirty="0">
              <a:solidFill>
                <a:schemeClr val="bg1"/>
              </a:solidFill>
              <a:effectLst/>
              <a:latin typeface="Ginto"/>
            </a:endParaRPr>
          </a:p>
          <a:p>
            <a:endParaRPr lang="es-MX" sz="1600" dirty="0">
              <a:solidFill>
                <a:schemeClr val="bg1"/>
              </a:solidFill>
              <a:latin typeface="Work Sans Light" pitchFamily="2" charset="77"/>
            </a:endParaRPr>
          </a:p>
          <a:p>
            <a:r>
              <a:rPr lang="es-ES" sz="1600" b="0" i="0" dirty="0">
                <a:solidFill>
                  <a:schemeClr val="bg1"/>
                </a:solidFill>
                <a:effectLst/>
                <a:latin typeface="Ginto"/>
              </a:rPr>
              <a:t>Durante la fase de desarrollo del proyecto, recopilamos datos mediante encuestas a las personas que </a:t>
            </a:r>
            <a:endParaRPr lang="es-ES" sz="1600" b="0" i="0" dirty="0">
              <a:solidFill>
                <a:schemeClr val="bg1"/>
              </a:solidFill>
              <a:effectLst/>
              <a:latin typeface="Ginto"/>
            </a:endParaRPr>
          </a:p>
          <a:p>
            <a:r>
              <a:rPr lang="es-ES" sz="1600" b="0" i="0" dirty="0">
                <a:solidFill>
                  <a:schemeClr val="bg1"/>
                </a:solidFill>
                <a:effectLst/>
                <a:latin typeface="Ginto"/>
              </a:rPr>
              <a:t>manejan los inventarios y a los encargados del </a:t>
            </a:r>
            <a:r>
              <a:rPr lang="es-ES" sz="1600" b="0" i="0" dirty="0" err="1">
                <a:solidFill>
                  <a:schemeClr val="bg1"/>
                </a:solidFill>
                <a:effectLst/>
                <a:latin typeface="Ginto"/>
              </a:rPr>
              <a:t>almacén,estas</a:t>
            </a:r>
            <a:r>
              <a:rPr lang="es-ES" sz="1600" b="0" i="0" dirty="0">
                <a:solidFill>
                  <a:schemeClr val="bg1"/>
                </a:solidFill>
                <a:effectLst/>
                <a:latin typeface="Ginto"/>
              </a:rPr>
              <a:t> encuestas nos permitieron identificar las </a:t>
            </a:r>
            <a:endParaRPr lang="es-ES" sz="1600" b="0" i="0" dirty="0">
              <a:solidFill>
                <a:schemeClr val="bg1"/>
              </a:solidFill>
              <a:effectLst/>
              <a:latin typeface="Ginto"/>
            </a:endParaRPr>
          </a:p>
          <a:p>
            <a:r>
              <a:rPr lang="es-ES" sz="1600" b="0" i="0" dirty="0">
                <a:solidFill>
                  <a:schemeClr val="bg1"/>
                </a:solidFill>
                <a:effectLst/>
                <a:latin typeface="Ginto"/>
              </a:rPr>
              <a:t>áreas problemáticas y necesidades específicas de la empresa, asegurando que SIREE proporcione una </a:t>
            </a:r>
            <a:endParaRPr lang="es-ES" sz="1600" b="0" i="0" dirty="0">
              <a:solidFill>
                <a:schemeClr val="bg1"/>
              </a:solidFill>
              <a:effectLst/>
              <a:latin typeface="Ginto"/>
            </a:endParaRPr>
          </a:p>
          <a:p>
            <a:r>
              <a:rPr lang="es-ES" sz="1600" b="0" i="0" dirty="0">
                <a:solidFill>
                  <a:schemeClr val="bg1"/>
                </a:solidFill>
                <a:effectLst/>
                <a:latin typeface="Ginto"/>
              </a:rPr>
              <a:t>solución integral y ajustada a sus requerimientos.</a:t>
            </a:r>
            <a:endParaRPr lang="es-MX" sz="1600" dirty="0">
              <a:solidFill>
                <a:schemeClr val="bg1"/>
              </a:solidFill>
              <a:latin typeface="Work Sans Light" pitchFamily="2" charset="77"/>
            </a:endParaRPr>
          </a:p>
        </p:txBody>
      </p:sp>
      <p:pic>
        <p:nvPicPr>
          <p:cNvPr id="7" name="Imagen 3" descr="Diagrama&#10;&#10;Descripción generada automáticamente con confianza media"/>
          <p:cNvPicPr>
            <a:picLocks noChangeAspect="1"/>
          </p:cNvPicPr>
          <p:nvPr/>
        </p:nvPicPr>
        <p:blipFill>
          <a:blip r:embed="rId1"/>
          <a:stretch>
            <a:fillRect/>
          </a:stretch>
        </p:blipFill>
        <p:spPr>
          <a:xfrm>
            <a:off x="9718675" y="163830"/>
            <a:ext cx="1127760" cy="110744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1340713" y="48726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p:cNvSpPr txBox="1"/>
          <p:nvPr/>
        </p:nvSpPr>
        <p:spPr>
          <a:xfrm>
            <a:off x="1065854" y="20428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endParaRPr lang="es-CO" sz="3200" dirty="0">
              <a:solidFill>
                <a:srgbClr val="38AA00"/>
              </a:solidFill>
              <a:latin typeface="Work Sans Light" pitchFamily="2" charset="77"/>
            </a:endParaRPr>
          </a:p>
        </p:txBody>
      </p:sp>
      <p:sp>
        <p:nvSpPr>
          <p:cNvPr id="7" name="CuadroTexto 6"/>
          <p:cNvSpPr txBox="1"/>
          <p:nvPr/>
        </p:nvSpPr>
        <p:spPr>
          <a:xfrm>
            <a:off x="582887" y="1180147"/>
            <a:ext cx="11134751" cy="672748"/>
          </a:xfrm>
          <a:prstGeom prst="rect">
            <a:avLst/>
          </a:prstGeom>
          <a:noFill/>
        </p:spPr>
        <p:txBody>
          <a:bodyPr wrap="square" rtlCol="0">
            <a:spAutoFit/>
          </a:bodyPr>
          <a:lstStyle/>
          <a:p>
            <a:pPr marL="342900" lvl="0" indent="-342900">
              <a:lnSpc>
                <a:spcPct val="107000"/>
              </a:lnSpc>
              <a:spcAft>
                <a:spcPts val="800"/>
              </a:spcAft>
              <a:buFont typeface="Symbol" panose="05050102010706020507" pitchFamily="18" charset="2"/>
              <a:buChar char=""/>
            </a:pPr>
            <a:r>
              <a:rPr lang="es-CO" sz="1800" kern="0" dirty="0">
                <a:effectLst/>
                <a:latin typeface="Ginto"/>
                <a:ea typeface="Times New Roman" panose="02020603050405020304" pitchFamily="18" charset="0"/>
                <a:cs typeface="Times New Roman" panose="02020603050405020304" pitchFamily="18" charset="0"/>
              </a:rPr>
              <a:t>Desarrollar e implementar un sistema de información llamada SIREE para la gestión de la renta de equipos de cómputo y electrónicos, dirigido a empresas y particulares. Creado para la empresa RENTADVISOR </a:t>
            </a:r>
            <a:endParaRPr lang="es-CO" sz="1800" kern="100" dirty="0">
              <a:effectLst/>
              <a:latin typeface="Ginto"/>
              <a:ea typeface="Times New Roman" panose="02020603050405020304" pitchFamily="18" charset="0"/>
              <a:cs typeface="Times New Roman" panose="02020603050405020304" pitchFamily="18" charset="0"/>
            </a:endParaRPr>
          </a:p>
        </p:txBody>
      </p:sp>
      <p:sp>
        <p:nvSpPr>
          <p:cNvPr id="8" name="Título 1"/>
          <p:cNvSpPr txBox="1"/>
          <p:nvPr/>
        </p:nvSpPr>
        <p:spPr>
          <a:xfrm>
            <a:off x="956945" y="2107565"/>
            <a:ext cx="8639810" cy="6769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endParaRPr lang="es-CO" sz="3200" dirty="0">
              <a:solidFill>
                <a:srgbClr val="38AA00"/>
              </a:solidFill>
              <a:latin typeface="Work Sans Light" pitchFamily="2" charset="77"/>
            </a:endParaRPr>
          </a:p>
        </p:txBody>
      </p:sp>
      <p:sp>
        <p:nvSpPr>
          <p:cNvPr id="9" name="CuadroTexto 8"/>
          <p:cNvSpPr txBox="1"/>
          <p:nvPr/>
        </p:nvSpPr>
        <p:spPr>
          <a:xfrm>
            <a:off x="582887" y="2587381"/>
            <a:ext cx="11134751" cy="3852145"/>
          </a:xfrm>
          <a:prstGeom prst="rect">
            <a:avLst/>
          </a:prstGeom>
          <a:noFill/>
        </p:spPr>
        <p:txBody>
          <a:bodyPr wrap="square"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s-CO" dirty="0">
                <a:solidFill>
                  <a:srgbClr val="F2DDCC"/>
                </a:solidFill>
                <a:latin typeface="Ginto"/>
              </a:rPr>
              <a:t>Diseñar y desarrollar una interfaz gráfica interactiva para el usuario, donde puedan consultar la disponibilidad de equipos, realizar reservas y gestionar sus alquileres</a:t>
            </a:r>
            <a:endParaRPr lang="es-CO" dirty="0">
              <a:solidFill>
                <a:srgbClr val="F2DDCC"/>
              </a:solidFill>
              <a:latin typeface="Ginto"/>
            </a:endParaRPr>
          </a:p>
          <a:p>
            <a:pPr marL="342900" lvl="0" indent="-342900">
              <a:lnSpc>
                <a:spcPct val="107000"/>
              </a:lnSpc>
              <a:spcAft>
                <a:spcPts val="800"/>
              </a:spcAft>
              <a:buSzPts val="1000"/>
              <a:buFont typeface="Symbol" panose="05050102010706020507" pitchFamily="18" charset="2"/>
              <a:buChar char=""/>
              <a:tabLst>
                <a:tab pos="457200" algn="l"/>
              </a:tabLst>
            </a:pPr>
            <a:r>
              <a:rPr lang="es-CO" dirty="0">
                <a:solidFill>
                  <a:srgbClr val="F2DDCC"/>
                </a:solidFill>
                <a:latin typeface="Ginto"/>
              </a:rPr>
              <a:t>Implementar un sistema de gestión de inventarios que permita controlar la disponibilidad, el estado y el historial de mantenimiento de los equipos.</a:t>
            </a:r>
            <a:endParaRPr lang="es-CO" dirty="0">
              <a:solidFill>
                <a:srgbClr val="F2DDCC"/>
              </a:solidFill>
              <a:latin typeface="Ginto"/>
            </a:endParaRPr>
          </a:p>
          <a:p>
            <a:pPr marL="342900" lvl="0" indent="-342900">
              <a:lnSpc>
                <a:spcPct val="107000"/>
              </a:lnSpc>
              <a:spcAft>
                <a:spcPts val="800"/>
              </a:spcAft>
              <a:buSzPts val="1000"/>
              <a:buFont typeface="Symbol" panose="05050102010706020507" pitchFamily="18" charset="2"/>
              <a:buChar char=""/>
              <a:tabLst>
                <a:tab pos="457200" algn="l"/>
              </a:tabLst>
            </a:pPr>
            <a:r>
              <a:rPr lang="es-CO" dirty="0">
                <a:solidFill>
                  <a:srgbClr val="F2DDCC"/>
                </a:solidFill>
                <a:latin typeface="Ginto"/>
              </a:rPr>
              <a:t>Ofrecer información detallada acerca de las características y especificaciones técnicas de los equipos disponibles para renta.</a:t>
            </a:r>
            <a:endParaRPr lang="es-CO" dirty="0">
              <a:solidFill>
                <a:srgbClr val="F2DDCC"/>
              </a:solidFill>
              <a:latin typeface="Ginto"/>
            </a:endParaRPr>
          </a:p>
          <a:p>
            <a:pPr marL="342900" lvl="0" indent="-342900">
              <a:lnSpc>
                <a:spcPct val="107000"/>
              </a:lnSpc>
              <a:spcAft>
                <a:spcPts val="800"/>
              </a:spcAft>
              <a:buSzPts val="1000"/>
              <a:buFont typeface="Symbol" panose="05050102010706020507" pitchFamily="18" charset="2"/>
              <a:buChar char=""/>
              <a:tabLst>
                <a:tab pos="457200" algn="l"/>
              </a:tabLst>
            </a:pPr>
            <a:r>
              <a:rPr lang="es-CO" dirty="0">
                <a:solidFill>
                  <a:srgbClr val="F2DDCC"/>
                </a:solidFill>
                <a:latin typeface="Ginto"/>
              </a:rPr>
              <a:t>Crear un módulo de gestión de clientes, que permita registrar, actualizar y consultar información de usuarios, así como su historial de alquileres.</a:t>
            </a:r>
            <a:endParaRPr lang="es-CO" dirty="0">
              <a:solidFill>
                <a:srgbClr val="F2DDCC"/>
              </a:solidFill>
              <a:latin typeface="Ginto"/>
            </a:endParaRPr>
          </a:p>
          <a:p>
            <a:pPr marL="342900" lvl="0" indent="-342900">
              <a:lnSpc>
                <a:spcPct val="107000"/>
              </a:lnSpc>
              <a:spcAft>
                <a:spcPts val="800"/>
              </a:spcAft>
              <a:buSzPts val="1000"/>
              <a:buFont typeface="Symbol" panose="05050102010706020507" pitchFamily="18" charset="2"/>
              <a:buChar char=""/>
              <a:tabLst>
                <a:tab pos="457200" algn="l"/>
              </a:tabLst>
            </a:pPr>
            <a:r>
              <a:rPr lang="es-CO" dirty="0">
                <a:solidFill>
                  <a:srgbClr val="F2DDCC"/>
                </a:solidFill>
                <a:latin typeface="Ginto"/>
              </a:rPr>
              <a:t>Facilitar la emisión de reportes y análisis de datos para prever la demanda y optimizar la rotación de los equipos.</a:t>
            </a:r>
            <a:endParaRPr lang="es-CO" dirty="0">
              <a:solidFill>
                <a:srgbClr val="F2DDCC"/>
              </a:solidFill>
              <a:latin typeface="Ginto"/>
            </a:endParaRPr>
          </a:p>
          <a:p>
            <a:pPr marL="342900" lvl="0" indent="-342900">
              <a:lnSpc>
                <a:spcPct val="107000"/>
              </a:lnSpc>
              <a:spcAft>
                <a:spcPts val="800"/>
              </a:spcAft>
              <a:buSzPts val="1000"/>
              <a:buFont typeface="Symbol" panose="05050102010706020507" pitchFamily="18" charset="2"/>
              <a:buChar char=""/>
              <a:tabLst>
                <a:tab pos="457200" algn="l"/>
              </a:tabLst>
            </a:pPr>
            <a:r>
              <a:rPr lang="es-CO" dirty="0">
                <a:solidFill>
                  <a:srgbClr val="F2DDCC"/>
                </a:solidFill>
                <a:latin typeface="Ginto"/>
              </a:rPr>
              <a:t>Integrar un sistema de alertas y notificaciones para recordar a los usuarios, la devolución de equipos y notificar sobre mantenimientos programados.</a:t>
            </a:r>
            <a:endParaRPr lang="es-CO" dirty="0">
              <a:solidFill>
                <a:srgbClr val="F2DDCC"/>
              </a:solidFill>
              <a:latin typeface="Ginto"/>
            </a:endParaRPr>
          </a:p>
        </p:txBody>
      </p:sp>
      <p:pic>
        <p:nvPicPr>
          <p:cNvPr id="2" name="Imagen 3" descr="Diagrama&#10;&#10;Descripción generada automáticamente con confianza media"/>
          <p:cNvPicPr>
            <a:picLocks noChangeAspect="1"/>
          </p:cNvPicPr>
          <p:nvPr/>
        </p:nvPicPr>
        <p:blipFill>
          <a:blip r:embed="rId1"/>
          <a:stretch>
            <a:fillRect/>
          </a:stretch>
        </p:blipFill>
        <p:spPr>
          <a:xfrm>
            <a:off x="9852025" y="240665"/>
            <a:ext cx="855980" cy="84074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endParaRPr lang="es-CO" dirty="0">
              <a:solidFill>
                <a:schemeClr val="tx1">
                  <a:lumMod val="95000"/>
                  <a:lumOff val="5000"/>
                </a:schemeClr>
              </a:solidFill>
              <a:latin typeface="Work Sans Medium" pitchFamily="2" charset="77"/>
            </a:endParaRPr>
          </a:p>
        </p:txBody>
      </p:sp>
      <p:sp>
        <p:nvSpPr>
          <p:cNvPr id="6" name="CuadroTexto 5"/>
          <p:cNvSpPr txBox="1"/>
          <p:nvPr/>
        </p:nvSpPr>
        <p:spPr>
          <a:xfrm>
            <a:off x="372988" y="1418601"/>
            <a:ext cx="11447293" cy="4524315"/>
          </a:xfrm>
          <a:prstGeom prst="rect">
            <a:avLst/>
          </a:prstGeom>
          <a:noFill/>
        </p:spPr>
        <p:txBody>
          <a:bodyPr wrap="square" rtlCol="0">
            <a:spAutoFit/>
          </a:bodyPr>
          <a:lstStyle/>
          <a:p>
            <a:pPr algn="l"/>
            <a:r>
              <a:rPr lang="es-ES" sz="1600" b="0" i="0" dirty="0">
                <a:solidFill>
                  <a:srgbClr val="F2DDCC"/>
                </a:solidFill>
                <a:effectLst/>
                <a:latin typeface="Ginto"/>
              </a:rPr>
              <a:t>El crecimiento exponencial y la diversificación de los servicios de RENTADVISOR han puesto de manifiesto la necesidad imperiosa de contar con un sistema eficiente y confiable para la gestión de inventarios de equipos de cómputo y accesorios. La actual falta de un sistema automatizado y optimizado ha derivado en problemas significativos como pérdidas de equipos, falta de disponibilidad en momentos críticos y dificultades en el rastreo y mantenimiento de los activos.</a:t>
            </a:r>
            <a:endParaRPr lang="es-ES" sz="1600" b="0" i="0" dirty="0">
              <a:solidFill>
                <a:srgbClr val="F2DDCC"/>
              </a:solidFill>
              <a:effectLst/>
              <a:latin typeface="Ginto"/>
            </a:endParaRPr>
          </a:p>
          <a:p>
            <a:pPr algn="l"/>
            <a:r>
              <a:rPr lang="es-ES" sz="1600" b="0" i="0" dirty="0">
                <a:solidFill>
                  <a:srgbClr val="F2DDCC"/>
                </a:solidFill>
                <a:effectLst/>
                <a:latin typeface="Ginto"/>
              </a:rPr>
              <a:t>La implementación de SIREE (Sistema de Inventarios y Renta de Equipos y Accesorios) está plenamente justificada por varios factores determinantes:</a:t>
            </a:r>
            <a:endParaRPr lang="es-ES" sz="1600" b="0" i="0" dirty="0">
              <a:solidFill>
                <a:srgbClr val="F2DDCC"/>
              </a:solidFill>
              <a:effectLst/>
              <a:latin typeface="Ginto"/>
            </a:endParaRPr>
          </a:p>
          <a:p>
            <a:pPr algn="l">
              <a:buFont typeface="+mj-lt"/>
              <a:buAutoNum type="arabicPeriod"/>
            </a:pPr>
            <a:r>
              <a:rPr lang="es-ES" sz="1600" b="1" i="0" dirty="0">
                <a:solidFill>
                  <a:srgbClr val="F2DDCC"/>
                </a:solidFill>
                <a:effectLst/>
                <a:latin typeface="Ginto"/>
              </a:rPr>
              <a:t>Eficiencia Operativa</a:t>
            </a:r>
            <a:r>
              <a:rPr lang="es-ES" sz="1600" b="0" i="0" dirty="0">
                <a:solidFill>
                  <a:srgbClr val="F2DDCC"/>
                </a:solidFill>
                <a:effectLst/>
                <a:latin typeface="Ginto"/>
              </a:rPr>
              <a:t>: SIREE permitirá a RENTADVISOR administrar su inventario de manera precisa y eficiente, reduciendo significativamente los tiempos de búsqueda y rastreo de equipos, y mejorando la disponibilidad de los mismos para los clientes.</a:t>
            </a:r>
            <a:endParaRPr lang="es-ES" sz="1600" b="0" i="0" dirty="0">
              <a:solidFill>
                <a:srgbClr val="F2DDCC"/>
              </a:solidFill>
              <a:effectLst/>
              <a:latin typeface="Ginto"/>
            </a:endParaRPr>
          </a:p>
          <a:p>
            <a:pPr algn="l">
              <a:buFont typeface="+mj-lt"/>
              <a:buAutoNum type="arabicPeriod"/>
            </a:pPr>
            <a:r>
              <a:rPr lang="es-ES" sz="1600" b="1" i="0" dirty="0">
                <a:solidFill>
                  <a:srgbClr val="F2DDCC"/>
                </a:solidFill>
                <a:effectLst/>
                <a:latin typeface="Ginto"/>
              </a:rPr>
              <a:t>Reducción de Pérdidas</a:t>
            </a:r>
            <a:r>
              <a:rPr lang="es-ES" sz="1600" b="0" i="0" dirty="0">
                <a:solidFill>
                  <a:srgbClr val="F2DDCC"/>
                </a:solidFill>
                <a:effectLst/>
                <a:latin typeface="Ginto"/>
              </a:rPr>
              <a:t>: Con un sistema de control riguroso, SIREE ayudará a minimizar las pérdidas y extravíos de equipos, proporcionando un seguimiento detallado de cada activo desde su adquisición hasta su devolución y mantenimiento.</a:t>
            </a:r>
            <a:endParaRPr lang="es-ES" sz="1600" b="0" i="0" dirty="0">
              <a:solidFill>
                <a:srgbClr val="F2DDCC"/>
              </a:solidFill>
              <a:effectLst/>
              <a:latin typeface="Ginto"/>
            </a:endParaRPr>
          </a:p>
          <a:p>
            <a:pPr algn="l">
              <a:buFont typeface="+mj-lt"/>
              <a:buAutoNum type="arabicPeriod"/>
            </a:pPr>
            <a:r>
              <a:rPr lang="es-ES" sz="1600" b="1" i="0" dirty="0">
                <a:solidFill>
                  <a:srgbClr val="F2DDCC"/>
                </a:solidFill>
                <a:effectLst/>
                <a:latin typeface="Ginto"/>
              </a:rPr>
              <a:t>Optimización de Recursos</a:t>
            </a:r>
            <a:r>
              <a:rPr lang="es-ES" sz="1600" b="0" i="0" dirty="0">
                <a:solidFill>
                  <a:srgbClr val="F2DDCC"/>
                </a:solidFill>
                <a:effectLst/>
                <a:latin typeface="Ginto"/>
              </a:rPr>
              <a:t>: Al contar con un inventario bien gestionado, RENTADVISOR podrá optimizar el uso de sus recursos, asegurando que los equipos estén disponibles cuando se necesiten, lo que se traduce en una mayor satisfacción del cliente y un mejor rendimiento económico.</a:t>
            </a:r>
            <a:endParaRPr lang="es-ES" sz="1600" b="0" i="0" dirty="0">
              <a:solidFill>
                <a:srgbClr val="F2DDCC"/>
              </a:solidFill>
              <a:effectLst/>
              <a:latin typeface="Ginto"/>
            </a:endParaRPr>
          </a:p>
          <a:p>
            <a:pPr algn="l">
              <a:buFont typeface="+mj-lt"/>
              <a:buAutoNum type="arabicPeriod"/>
            </a:pPr>
            <a:r>
              <a:rPr lang="es-ES" sz="1600" b="1" i="0" dirty="0">
                <a:solidFill>
                  <a:srgbClr val="F2DDCC"/>
                </a:solidFill>
                <a:effectLst/>
                <a:latin typeface="Ginto"/>
              </a:rPr>
              <a:t>Datos Basados en la Realidad</a:t>
            </a:r>
            <a:r>
              <a:rPr lang="es-ES" sz="1600" b="0" i="0" dirty="0">
                <a:solidFill>
                  <a:srgbClr val="F2DDCC"/>
                </a:solidFill>
                <a:effectLst/>
                <a:latin typeface="Ginto"/>
              </a:rPr>
              <a:t>: El diseño de SIREE se basa en encuestas realizadas a los encargados de inventarios y del almacén de RENTADVISOR, lo que garantiza que el sistema responde a las necesidades reales y específicas de la empresa, proporcionando soluciones prácticas y efectivas a los problemas identificados.</a:t>
            </a:r>
            <a:endParaRPr lang="es-ES" sz="1600" b="0" i="0" dirty="0">
              <a:solidFill>
                <a:srgbClr val="F2DDCC"/>
              </a:solidFill>
              <a:effectLst/>
              <a:latin typeface="Ginto"/>
            </a:endParaRPr>
          </a:p>
          <a:p>
            <a:pPr algn="l">
              <a:buFont typeface="+mj-lt"/>
              <a:buAutoNum type="arabicPeriod"/>
            </a:pPr>
            <a:r>
              <a:rPr lang="es-ES" sz="1600" b="1" i="0" dirty="0">
                <a:solidFill>
                  <a:srgbClr val="F2DDCC"/>
                </a:solidFill>
                <a:effectLst/>
                <a:latin typeface="Ginto"/>
              </a:rPr>
              <a:t>Crecimiento y Escalabilidad</a:t>
            </a:r>
            <a:r>
              <a:rPr lang="es-ES" sz="1600" b="0" i="0" dirty="0">
                <a:solidFill>
                  <a:srgbClr val="F2DDCC"/>
                </a:solidFill>
                <a:effectLst/>
                <a:latin typeface="Ginto"/>
              </a:rPr>
              <a:t>: SIREE está diseñado para crecer junto con RENTADVISOR, ofreciendo la flexibilidad necesaria para adaptarse a futuras expansiones y a la incorporación de nuevas líneas de productos y servicios.</a:t>
            </a:r>
            <a:endParaRPr lang="es-ES" sz="1600" b="0" i="0" dirty="0">
              <a:solidFill>
                <a:srgbClr val="F2DDCC"/>
              </a:solidFill>
              <a:effectLst/>
              <a:latin typeface="Ginto"/>
            </a:endParaRPr>
          </a:p>
        </p:txBody>
      </p:sp>
      <p:pic>
        <p:nvPicPr>
          <p:cNvPr id="7" name="Imagen 3" descr="Diagrama&#10;&#10;Descripción generada automáticamente con confianza media"/>
          <p:cNvPicPr>
            <a:picLocks noChangeAspect="1"/>
          </p:cNvPicPr>
          <p:nvPr/>
        </p:nvPicPr>
        <p:blipFill>
          <a:blip r:embed="rId1"/>
          <a:stretch>
            <a:fillRect/>
          </a:stretch>
        </p:blipFill>
        <p:spPr>
          <a:xfrm>
            <a:off x="9723755" y="293370"/>
            <a:ext cx="855980" cy="84074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Alcance</a:t>
            </a:r>
            <a:endParaRPr lang="es-CO" dirty="0">
              <a:solidFill>
                <a:schemeClr val="tx1">
                  <a:lumMod val="95000"/>
                  <a:lumOff val="5000"/>
                </a:schemeClr>
              </a:solidFill>
              <a:latin typeface="Work Sans Medium" pitchFamily="2" charset="77"/>
            </a:endParaRPr>
          </a:p>
        </p:txBody>
      </p:sp>
      <p:sp>
        <p:nvSpPr>
          <p:cNvPr id="6" name="CuadroTexto 5"/>
          <p:cNvSpPr txBox="1"/>
          <p:nvPr/>
        </p:nvSpPr>
        <p:spPr>
          <a:xfrm>
            <a:off x="372353" y="1667521"/>
            <a:ext cx="11447293" cy="2553335"/>
          </a:xfrm>
          <a:prstGeom prst="rect">
            <a:avLst/>
          </a:prstGeom>
          <a:noFill/>
        </p:spPr>
        <p:txBody>
          <a:bodyPr wrap="square" rtlCol="0">
            <a:spAutoFit/>
          </a:bodyPr>
          <a:lstStyle/>
          <a:p>
            <a:r>
              <a:rPr lang="es-ES" sz="2000" b="0" i="0" dirty="0">
                <a:solidFill>
                  <a:srgbClr val="F2DDCC"/>
                </a:solidFill>
                <a:effectLst/>
                <a:latin typeface="Ginto"/>
              </a:rPr>
              <a:t>El proyecto SIREE se enfocará en el desarrollo e implementación de un sistema de </a:t>
            </a:r>
            <a:endParaRPr lang="es-ES" sz="2000" b="0" i="0" dirty="0">
              <a:solidFill>
                <a:srgbClr val="F2DDCC"/>
              </a:solidFill>
              <a:effectLst/>
              <a:latin typeface="Ginto"/>
            </a:endParaRPr>
          </a:p>
          <a:p>
            <a:r>
              <a:rPr lang="es-ES" sz="2000" b="0" i="0" dirty="0">
                <a:solidFill>
                  <a:srgbClr val="F2DDCC"/>
                </a:solidFill>
                <a:effectLst/>
                <a:latin typeface="Ginto"/>
              </a:rPr>
              <a:t>gestión de inventarios para RENTADVISOR, incluyendo módulos para el registro de equipos y accesorios, seguimiento de rentas y devoluciones, gestión de mantenimiento, y generación de informes y estadísticas. Se recogerán datos mediante encuestas a encargados de inventarios y del almacén para identificar necesidades específicas. Además, se proporcionará una interfaz de usuario intuitiva y capacitación para el personal, así como soporte técnico continuo. Las limitaciones del proyecto incluyen la no integración con otros sistemas externos y los costos asociados a la infraestructura tecnológica.</a:t>
            </a:r>
            <a:endParaRPr lang="es-CO" sz="2000" dirty="0">
              <a:latin typeface="Work Sans Light" pitchFamily="2" charset="77"/>
            </a:endParaRPr>
          </a:p>
        </p:txBody>
      </p:sp>
      <p:pic>
        <p:nvPicPr>
          <p:cNvPr id="7" name="Imagen 3" descr="Diagrama&#10;&#10;Descripción generada automáticamente con confianza media"/>
          <p:cNvPicPr>
            <a:picLocks noChangeAspect="1"/>
          </p:cNvPicPr>
          <p:nvPr/>
        </p:nvPicPr>
        <p:blipFill>
          <a:blip r:embed="rId1"/>
          <a:stretch>
            <a:fillRect/>
          </a:stretch>
        </p:blipFill>
        <p:spPr>
          <a:xfrm>
            <a:off x="9442450" y="242570"/>
            <a:ext cx="1127760" cy="110744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Delimitación</a:t>
            </a:r>
            <a:endParaRPr lang="es-CO" dirty="0">
              <a:solidFill>
                <a:schemeClr val="tx1">
                  <a:lumMod val="95000"/>
                  <a:lumOff val="5000"/>
                </a:schemeClr>
              </a:solidFill>
              <a:latin typeface="Work Sans Medium" pitchFamily="2" charset="77"/>
            </a:endParaRPr>
          </a:p>
        </p:txBody>
      </p:sp>
      <p:sp>
        <p:nvSpPr>
          <p:cNvPr id="6" name="CuadroTexto 5"/>
          <p:cNvSpPr txBox="1"/>
          <p:nvPr/>
        </p:nvSpPr>
        <p:spPr>
          <a:xfrm>
            <a:off x="372353" y="1667521"/>
            <a:ext cx="11447293" cy="3416320"/>
          </a:xfrm>
          <a:prstGeom prst="rect">
            <a:avLst/>
          </a:prstGeom>
          <a:noFill/>
        </p:spPr>
        <p:txBody>
          <a:bodyPr wrap="square" rtlCol="0">
            <a:spAutoFit/>
          </a:bodyPr>
          <a:lstStyle/>
          <a:p>
            <a:r>
              <a:rPr lang="es-ES" sz="2400" b="0" i="0" dirty="0">
                <a:solidFill>
                  <a:srgbClr val="F2DDCC"/>
                </a:solidFill>
                <a:effectLst/>
                <a:latin typeface="Ginto"/>
              </a:rPr>
              <a:t>Las delimitaciones del proyecto SIREE incluyen la no integración con otros sistemas externos de gestión que RENTADVISOR pueda estar utilizando actualmente. El proyecto se enfocará exclusivamente en la implementación del sistema SIREE dentro de la infraestructura tecnológica existente de RENTADVISOR. Los costos asociados a la infraestructura tecnológica, como servidores y bases de datos, serán asumidos por RENTADVISOR. Además, el alcance del proyecto no contempla personalizaciones específicas para otras industrias o tipos de negocios fuera del ámbito de la renta de equipos de cómputo y accesorios. Finalmente, la implementación y soporte se limitarán a las funcionalidades descritas en el alcance, sin incluir desarrollos adicionales o modificaciones significativas </a:t>
            </a:r>
            <a:r>
              <a:rPr lang="es-ES" sz="2400" b="0" i="0" dirty="0" err="1">
                <a:solidFill>
                  <a:srgbClr val="F2DDCC"/>
                </a:solidFill>
                <a:effectLst/>
                <a:latin typeface="Ginto"/>
              </a:rPr>
              <a:t>post-implementación</a:t>
            </a:r>
            <a:r>
              <a:rPr lang="es-ES" sz="2400" b="0" i="0" dirty="0">
                <a:solidFill>
                  <a:srgbClr val="F2DDCC"/>
                </a:solidFill>
                <a:effectLst/>
                <a:latin typeface="Ginto"/>
              </a:rPr>
              <a:t>.</a:t>
            </a:r>
            <a:endParaRPr lang="es-CO" sz="2400" dirty="0">
              <a:latin typeface="Work Sans Light" pitchFamily="2" charset="77"/>
            </a:endParaRPr>
          </a:p>
        </p:txBody>
      </p:sp>
      <p:pic>
        <p:nvPicPr>
          <p:cNvPr id="7" name="Imagen 3" descr="Diagrama&#10;&#10;Descripción generada automáticamente con confianza media"/>
          <p:cNvPicPr>
            <a:picLocks noChangeAspect="1"/>
          </p:cNvPicPr>
          <p:nvPr/>
        </p:nvPicPr>
        <p:blipFill>
          <a:blip r:embed="rId1"/>
          <a:stretch>
            <a:fillRect/>
          </a:stretch>
        </p:blipFill>
        <p:spPr>
          <a:xfrm>
            <a:off x="9792335" y="261620"/>
            <a:ext cx="888365" cy="87249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7941</Words>
  <Application>WPS Presentation</Application>
  <PresentationFormat>Panorámica</PresentationFormat>
  <Paragraphs>136</Paragraphs>
  <Slides>11</Slides>
  <Notes>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11</vt:i4>
      </vt:variant>
    </vt:vector>
  </HeadingPairs>
  <TitlesOfParts>
    <vt:vector size="27" baseType="lpstr">
      <vt:lpstr>Arial</vt:lpstr>
      <vt:lpstr>SimSun</vt:lpstr>
      <vt:lpstr>Wingdings</vt:lpstr>
      <vt:lpstr>Work Sans</vt:lpstr>
      <vt:lpstr>Segoe Print</vt:lpstr>
      <vt:lpstr>Work Sans Light</vt:lpstr>
      <vt:lpstr>Ginto</vt:lpstr>
      <vt:lpstr>Work Sans Medium</vt:lpstr>
      <vt:lpstr>Symbol</vt:lpstr>
      <vt:lpstr>Times New Roman</vt:lpstr>
      <vt:lpstr>Microsoft YaHei</vt:lpstr>
      <vt:lpstr>Arial Unicode MS</vt:lpstr>
      <vt:lpstr>Bookman Old Style</vt:lpstr>
      <vt:lpstr>Rockwell</vt:lpstr>
      <vt:lpstr>Calibri</vt:lpstr>
      <vt:lpstr>Damask</vt:lpstr>
      <vt:lpstr>PowerPoint 演示文稿</vt:lpstr>
      <vt:lpstr>PowerPoint 演示文稿</vt:lpstr>
      <vt:lpstr>PowerPoint 演示文稿</vt:lpstr>
      <vt:lpstr>PowerPoint 演示文稿</vt:lpstr>
      <vt:lpstr>Problema</vt:lpstr>
      <vt:lpstr>PowerPoint 演示文稿</vt:lpstr>
      <vt:lpstr>PowerPoint 演示文稿</vt:lpstr>
      <vt:lpstr>PowerPoint 演示文稿</vt:lpstr>
      <vt:lpstr>PowerPoint 演示文稿</vt:lpstr>
      <vt:lpstr>Entregables Proyecto Formativo por Trimestre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nn</cp:lastModifiedBy>
  <cp:revision>77</cp:revision>
  <dcterms:created xsi:type="dcterms:W3CDTF">2020-10-01T23:51:00Z</dcterms:created>
  <dcterms:modified xsi:type="dcterms:W3CDTF">2024-10-26T16:27:35Z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y fmtid="{D5CDD505-2E9C-101B-9397-08002B2CF9AE}" pid="9" name="ICV">
    <vt:lpwstr>0F1ECF275906494599726A3219184744_13</vt:lpwstr>
  </property>
  <property fmtid="{D5CDD505-2E9C-101B-9397-08002B2CF9AE}" pid="10" name="KSOProductBuildVer">
    <vt:lpwstr>1033-12.2.0.13472</vt:lpwstr>
  </property>
</Properties>
</file>